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61" r:id="rId2"/>
    <p:sldId id="271" r:id="rId3"/>
    <p:sldId id="270" r:id="rId4"/>
    <p:sldId id="259" r:id="rId5"/>
    <p:sldId id="272" r:id="rId6"/>
    <p:sldId id="262" r:id="rId7"/>
    <p:sldId id="263" r:id="rId8"/>
    <p:sldId id="264" r:id="rId9"/>
    <p:sldId id="267" r:id="rId10"/>
    <p:sldId id="260" r:id="rId11"/>
    <p:sldId id="273" r:id="rId12"/>
    <p:sldId id="276" r:id="rId13"/>
    <p:sldId id="275" r:id="rId14"/>
  </p:sldIdLst>
  <p:sldSz cx="21383625" cy="30275213"/>
  <p:notesSz cx="6858000" cy="9874250"/>
  <p:defaultTextStyle>
    <a:defPPr>
      <a:defRPr lang="fr-FR"/>
    </a:defPPr>
    <a:lvl1pPr marL="0" algn="l" defTabSz="2479578" rtl="0" eaLnBrk="1" latinLnBrk="0" hangingPunct="1">
      <a:defRPr sz="4881" kern="1200">
        <a:solidFill>
          <a:schemeClr val="tx1"/>
        </a:solidFill>
        <a:latin typeface="+mn-lt"/>
        <a:ea typeface="+mn-ea"/>
        <a:cs typeface="+mn-cs"/>
      </a:defRPr>
    </a:lvl1pPr>
    <a:lvl2pPr marL="1239789" algn="l" defTabSz="2479578" rtl="0" eaLnBrk="1" latinLnBrk="0" hangingPunct="1">
      <a:defRPr sz="4881" kern="1200">
        <a:solidFill>
          <a:schemeClr val="tx1"/>
        </a:solidFill>
        <a:latin typeface="+mn-lt"/>
        <a:ea typeface="+mn-ea"/>
        <a:cs typeface="+mn-cs"/>
      </a:defRPr>
    </a:lvl2pPr>
    <a:lvl3pPr marL="2479578" algn="l" defTabSz="2479578" rtl="0" eaLnBrk="1" latinLnBrk="0" hangingPunct="1">
      <a:defRPr sz="4881" kern="1200">
        <a:solidFill>
          <a:schemeClr val="tx1"/>
        </a:solidFill>
        <a:latin typeface="+mn-lt"/>
        <a:ea typeface="+mn-ea"/>
        <a:cs typeface="+mn-cs"/>
      </a:defRPr>
    </a:lvl3pPr>
    <a:lvl4pPr marL="3719368" algn="l" defTabSz="2479578" rtl="0" eaLnBrk="1" latinLnBrk="0" hangingPunct="1">
      <a:defRPr sz="4881" kern="1200">
        <a:solidFill>
          <a:schemeClr val="tx1"/>
        </a:solidFill>
        <a:latin typeface="+mn-lt"/>
        <a:ea typeface="+mn-ea"/>
        <a:cs typeface="+mn-cs"/>
      </a:defRPr>
    </a:lvl4pPr>
    <a:lvl5pPr marL="4959157" algn="l" defTabSz="2479578" rtl="0" eaLnBrk="1" latinLnBrk="0" hangingPunct="1">
      <a:defRPr sz="4881" kern="1200">
        <a:solidFill>
          <a:schemeClr val="tx1"/>
        </a:solidFill>
        <a:latin typeface="+mn-lt"/>
        <a:ea typeface="+mn-ea"/>
        <a:cs typeface="+mn-cs"/>
      </a:defRPr>
    </a:lvl5pPr>
    <a:lvl6pPr marL="6198946" algn="l" defTabSz="2479578" rtl="0" eaLnBrk="1" latinLnBrk="0" hangingPunct="1">
      <a:defRPr sz="4881" kern="1200">
        <a:solidFill>
          <a:schemeClr val="tx1"/>
        </a:solidFill>
        <a:latin typeface="+mn-lt"/>
        <a:ea typeface="+mn-ea"/>
        <a:cs typeface="+mn-cs"/>
      </a:defRPr>
    </a:lvl6pPr>
    <a:lvl7pPr marL="7438735" algn="l" defTabSz="2479578" rtl="0" eaLnBrk="1" latinLnBrk="0" hangingPunct="1">
      <a:defRPr sz="4881" kern="1200">
        <a:solidFill>
          <a:schemeClr val="tx1"/>
        </a:solidFill>
        <a:latin typeface="+mn-lt"/>
        <a:ea typeface="+mn-ea"/>
        <a:cs typeface="+mn-cs"/>
      </a:defRPr>
    </a:lvl7pPr>
    <a:lvl8pPr marL="8678525" algn="l" defTabSz="2479578" rtl="0" eaLnBrk="1" latinLnBrk="0" hangingPunct="1">
      <a:defRPr sz="4881" kern="1200">
        <a:solidFill>
          <a:schemeClr val="tx1"/>
        </a:solidFill>
        <a:latin typeface="+mn-lt"/>
        <a:ea typeface="+mn-ea"/>
        <a:cs typeface="+mn-cs"/>
      </a:defRPr>
    </a:lvl8pPr>
    <a:lvl9pPr marL="9918314" algn="l" defTabSz="2479578" rtl="0" eaLnBrk="1" latinLnBrk="0" hangingPunct="1">
      <a:defRPr sz="4881"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927E39-D9AC-BF11-18F1-BA698A94A311}" name="Christel Andrieu" initials="CA" userId="S::c.andrieu@creaiorsoccitanie.onmicrosoft.com::667cb4cc-3faa-477b-87fc-831c33dc88b3" providerId="AD"/>
  <p188:author id="{0F6FDF79-66A2-1F27-F5D5-B8719104ED9C}" name="Valérie Desmartin Belarbi" initials="VD" userId="S::v.desmartin-belarbi@creaiorsoccitanie.onmicrosoft.com::aa335a86-b640-48c9-862b-28582ade1b3a" providerId="AD"/>
  <p188:author id="{E96BED87-366F-F45A-AF4E-8D5BFC7361B0}" name="Camille Rouméguère" initials="CR" userId="S::m.roumeguere@creaiorsoccitanie.onmicrosoft.com::1a9f8247-c613-448e-bb06-1cba0dd2f191" providerId="AD"/>
  <p188:author id="{B460C7E6-45FF-8F2D-65E6-9BBFC81D26D5}" name="Agnès Kabantchenko" initials="AK" userId="S::a.kabantchenko@creaiorsoccitanie.onmicrosoft.com::ac747eb3-0602-4a42-a072-9daf833024a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F3E1"/>
    <a:srgbClr val="ED8E11"/>
    <a:srgbClr val="8296A5"/>
    <a:srgbClr val="F6ECE2"/>
    <a:srgbClr val="EBEFF1"/>
    <a:srgbClr val="A94980"/>
    <a:srgbClr val="990033"/>
    <a:srgbClr val="FFA7C4"/>
    <a:srgbClr val="2B889B"/>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Style moyen 3 - Accentuation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52" autoAdjust="0"/>
    <p:restoredTop sz="96081" autoAdjust="0"/>
  </p:normalViewPr>
  <p:slideViewPr>
    <p:cSldViewPr snapToGrid="0">
      <p:cViewPr>
        <p:scale>
          <a:sx n="40" d="100"/>
          <a:sy n="40" d="100"/>
        </p:scale>
        <p:origin x="1459"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notesViewPr>
    <p:cSldViewPr snapToGrid="0">
      <p:cViewPr varScale="1">
        <p:scale>
          <a:sx n="73" d="100"/>
          <a:sy n="73" d="100"/>
        </p:scale>
        <p:origin x="4002"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SERVEUR\SUBVENTIONS%20PUBLIQUES\2022-2026%20CPOM%20ARS\AXE%204%20Actions%20ponctuelles\2024%20-%20Etude%20sant&#233;%20DA%20et%20BPI\Livrable%202\Analyse%20des%20donn&#233;es\RESULTATS%20CADA%20CPH%20r&#233;ponses%20compl&#232;tes%20au%202.06%20copi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SERVEUR\SUBVENTIONS%20PUBLIQUES\2022-2026%20CPOM%20ARS\AXE%204%20Actions%20ponctuelles\2024%20-%20Etude%20sant&#233;%20DA%20et%20BPI\Livrable%202\Analyse%20des%20donn&#233;es\Camille\Analyse%20AGIR.xlsm"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SERVEUR\SUBVENTIONS%20PUBLIQUES\2022-2026%20CPOM%20ARS\AXE%204%20Actions%20ponctuelles\2024%20-%20Etude%20sant&#233;%20DA%20et%20BPI\Livrable%202\Analyse%20des%20donn&#233;es\val&#233;rie\Graphique%20solicit&#233;es-connues.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fr-FR" sz="3200" b="1" noProof="0" dirty="0">
                <a:latin typeface="Aptos" panose="020B0004020202020204" pitchFamily="34" charset="0"/>
              </a:rPr>
              <a:t>Santé mentale des personnes accompagnées</a:t>
            </a:r>
          </a:p>
        </c:rich>
      </c:tx>
      <c:layout>
        <c:manualLayout>
          <c:xMode val="edge"/>
          <c:yMode val="edge"/>
          <c:x val="0.29233814581825457"/>
          <c:y val="7.126765136987275E-3"/>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stacked"/>
        <c:varyColors val="0"/>
        <c:ser>
          <c:idx val="0"/>
          <c:order val="0"/>
          <c:tx>
            <c:strRef>
              <c:f>'CADA CPH'!$B$4</c:f>
              <c:strCache>
                <c:ptCount val="1"/>
                <c:pt idx="0">
                  <c:v>Presque aucun</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7D2A-4B00-AE29-003DFA5303CD}"/>
                </c:ext>
              </c:extLst>
            </c:dLbl>
            <c:dLbl>
              <c:idx val="1"/>
              <c:delete val="1"/>
              <c:extLst>
                <c:ext xmlns:c15="http://schemas.microsoft.com/office/drawing/2012/chart" uri="{CE6537A1-D6FC-4f65-9D91-7224C49458BB}"/>
                <c:ext xmlns:c16="http://schemas.microsoft.com/office/drawing/2014/chart" uri="{C3380CC4-5D6E-409C-BE32-E72D297353CC}">
                  <c16:uniqueId val="{00000001-7D2A-4B00-AE29-003DFA5303CD}"/>
                </c:ext>
              </c:extLst>
            </c:dLbl>
            <c:dLbl>
              <c:idx val="2"/>
              <c:delete val="1"/>
              <c:extLst>
                <c:ext xmlns:c15="http://schemas.microsoft.com/office/drawing/2012/chart" uri="{CE6537A1-D6FC-4f65-9D91-7224C49458BB}"/>
                <c:ext xmlns:c16="http://schemas.microsoft.com/office/drawing/2014/chart" uri="{C3380CC4-5D6E-409C-BE32-E72D297353CC}">
                  <c16:uniqueId val="{00000002-7D2A-4B00-AE29-003DFA5303CD}"/>
                </c:ext>
              </c:extLst>
            </c:dLbl>
            <c:dLbl>
              <c:idx val="3"/>
              <c:delete val="1"/>
              <c:extLst>
                <c:ext xmlns:c15="http://schemas.microsoft.com/office/drawing/2012/chart" uri="{CE6537A1-D6FC-4f65-9D91-7224C49458BB}"/>
                <c:ext xmlns:c16="http://schemas.microsoft.com/office/drawing/2014/chart" uri="{C3380CC4-5D6E-409C-BE32-E72D297353CC}">
                  <c16:uniqueId val="{00000003-7D2A-4B00-AE29-003DFA5303CD}"/>
                </c:ext>
              </c:extLst>
            </c:dLbl>
            <c:spPr>
              <a:noFill/>
              <a:ln>
                <a:noFill/>
              </a:ln>
              <a:effectLst/>
            </c:spPr>
            <c:txPr>
              <a:bodyPr rot="0" spcFirstLastPara="1" vertOverflow="ellipsis" vert="horz" wrap="square" anchor="ctr" anchorCtr="1"/>
              <a:lstStyle/>
              <a:p>
                <a:pPr>
                  <a:defRPr sz="30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'CADA CPH'!$A$5:$A$9</c:f>
              <c:strCache>
                <c:ptCount val="5"/>
                <c:pt idx="0">
                  <c:v>Concernée par un trouble de santé mentale</c:v>
                </c:pt>
                <c:pt idx="1">
                  <c:v>Présente des symptômes de dépression</c:v>
                </c:pt>
                <c:pt idx="2">
                  <c:v>Présente des symptômes d’anxiété</c:v>
                </c:pt>
                <c:pt idx="3">
                  <c:v>Présente des symptômes de SPT</c:v>
                </c:pt>
                <c:pt idx="4">
                  <c:v>Difficultés relationnelles</c:v>
                </c:pt>
              </c:strCache>
            </c:strRef>
          </c:cat>
          <c:val>
            <c:numRef>
              <c:f>'CADA CPH'!$B$5:$B$9</c:f>
              <c:numCache>
                <c:formatCode>General</c:formatCode>
                <c:ptCount val="5"/>
                <c:pt idx="0">
                  <c:v>0</c:v>
                </c:pt>
                <c:pt idx="1">
                  <c:v>0</c:v>
                </c:pt>
                <c:pt idx="2">
                  <c:v>0</c:v>
                </c:pt>
                <c:pt idx="3">
                  <c:v>0</c:v>
                </c:pt>
                <c:pt idx="4">
                  <c:v>3</c:v>
                </c:pt>
              </c:numCache>
            </c:numRef>
          </c:val>
          <c:extLst>
            <c:ext xmlns:c16="http://schemas.microsoft.com/office/drawing/2014/chart" uri="{C3380CC4-5D6E-409C-BE32-E72D297353CC}">
              <c16:uniqueId val="{00000004-7D2A-4B00-AE29-003DFA5303CD}"/>
            </c:ext>
          </c:extLst>
        </c:ser>
        <c:ser>
          <c:idx val="1"/>
          <c:order val="1"/>
          <c:tx>
            <c:strRef>
              <c:f>'CADA CPH'!$C$4</c:f>
              <c:strCache>
                <c:ptCount val="1"/>
                <c:pt idx="0">
                  <c:v>Une minorité</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30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'CADA CPH'!$A$5:$A$9</c:f>
              <c:strCache>
                <c:ptCount val="5"/>
                <c:pt idx="0">
                  <c:v>Concernée par un trouble de santé mentale</c:v>
                </c:pt>
                <c:pt idx="1">
                  <c:v>Présente des symptômes de dépression</c:v>
                </c:pt>
                <c:pt idx="2">
                  <c:v>Présente des symptômes d’anxiété</c:v>
                </c:pt>
                <c:pt idx="3">
                  <c:v>Présente des symptômes de SPT</c:v>
                </c:pt>
                <c:pt idx="4">
                  <c:v>Difficultés relationnelles</c:v>
                </c:pt>
              </c:strCache>
            </c:strRef>
          </c:cat>
          <c:val>
            <c:numRef>
              <c:f>'CADA CPH'!$C$5:$C$9</c:f>
              <c:numCache>
                <c:formatCode>General</c:formatCode>
                <c:ptCount val="5"/>
                <c:pt idx="0">
                  <c:v>7</c:v>
                </c:pt>
                <c:pt idx="1">
                  <c:v>4</c:v>
                </c:pt>
                <c:pt idx="2">
                  <c:v>6</c:v>
                </c:pt>
                <c:pt idx="3">
                  <c:v>5</c:v>
                </c:pt>
                <c:pt idx="4">
                  <c:v>19</c:v>
                </c:pt>
              </c:numCache>
            </c:numRef>
          </c:val>
          <c:extLst>
            <c:ext xmlns:c16="http://schemas.microsoft.com/office/drawing/2014/chart" uri="{C3380CC4-5D6E-409C-BE32-E72D297353CC}">
              <c16:uniqueId val="{00000005-7D2A-4B00-AE29-003DFA5303CD}"/>
            </c:ext>
          </c:extLst>
        </c:ser>
        <c:ser>
          <c:idx val="2"/>
          <c:order val="2"/>
          <c:tx>
            <c:strRef>
              <c:f>'CADA CPH'!$D$4</c:f>
              <c:strCache>
                <c:ptCount val="1"/>
                <c:pt idx="0">
                  <c:v>Environ la moitié</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30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'CADA CPH'!$A$5:$A$9</c:f>
              <c:strCache>
                <c:ptCount val="5"/>
                <c:pt idx="0">
                  <c:v>Concernée par un trouble de santé mentale</c:v>
                </c:pt>
                <c:pt idx="1">
                  <c:v>Présente des symptômes de dépression</c:v>
                </c:pt>
                <c:pt idx="2">
                  <c:v>Présente des symptômes d’anxiété</c:v>
                </c:pt>
                <c:pt idx="3">
                  <c:v>Présente des symptômes de SPT</c:v>
                </c:pt>
                <c:pt idx="4">
                  <c:v>Difficultés relationnelles</c:v>
                </c:pt>
              </c:strCache>
            </c:strRef>
          </c:cat>
          <c:val>
            <c:numRef>
              <c:f>'CADA CPH'!$D$5:$D$9</c:f>
              <c:numCache>
                <c:formatCode>General</c:formatCode>
                <c:ptCount val="5"/>
                <c:pt idx="0">
                  <c:v>7</c:v>
                </c:pt>
                <c:pt idx="1">
                  <c:v>8</c:v>
                </c:pt>
                <c:pt idx="2">
                  <c:v>6</c:v>
                </c:pt>
                <c:pt idx="3">
                  <c:v>6</c:v>
                </c:pt>
                <c:pt idx="4">
                  <c:v>3</c:v>
                </c:pt>
              </c:numCache>
            </c:numRef>
          </c:val>
          <c:extLst>
            <c:ext xmlns:c16="http://schemas.microsoft.com/office/drawing/2014/chart" uri="{C3380CC4-5D6E-409C-BE32-E72D297353CC}">
              <c16:uniqueId val="{00000006-7D2A-4B00-AE29-003DFA5303CD}"/>
            </c:ext>
          </c:extLst>
        </c:ser>
        <c:ser>
          <c:idx val="3"/>
          <c:order val="3"/>
          <c:tx>
            <c:strRef>
              <c:f>'CADA CPH'!$E$4</c:f>
              <c:strCache>
                <c:ptCount val="1"/>
                <c:pt idx="0">
                  <c:v>Une majorité</c:v>
                </c:pt>
              </c:strCache>
            </c:strRef>
          </c:tx>
          <c:spPr>
            <a:solidFill>
              <a:schemeClr val="accent4"/>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7-7D2A-4B00-AE29-003DFA5303CD}"/>
                </c:ext>
              </c:extLst>
            </c:dLbl>
            <c:spPr>
              <a:noFill/>
              <a:ln>
                <a:noFill/>
              </a:ln>
              <a:effectLst/>
            </c:spPr>
            <c:txPr>
              <a:bodyPr rot="0" spcFirstLastPara="1" vertOverflow="ellipsis" vert="horz" wrap="square" anchor="ctr" anchorCtr="1"/>
              <a:lstStyle/>
              <a:p>
                <a:pPr>
                  <a:defRPr sz="30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'CADA CPH'!$A$5:$A$9</c:f>
              <c:strCache>
                <c:ptCount val="5"/>
                <c:pt idx="0">
                  <c:v>Concernée par un trouble de santé mentale</c:v>
                </c:pt>
                <c:pt idx="1">
                  <c:v>Présente des symptômes de dépression</c:v>
                </c:pt>
                <c:pt idx="2">
                  <c:v>Présente des symptômes d’anxiété</c:v>
                </c:pt>
                <c:pt idx="3">
                  <c:v>Présente des symptômes de SPT</c:v>
                </c:pt>
                <c:pt idx="4">
                  <c:v>Difficultés relationnelles</c:v>
                </c:pt>
              </c:strCache>
            </c:strRef>
          </c:cat>
          <c:val>
            <c:numRef>
              <c:f>'CADA CPH'!$E$5:$E$9</c:f>
              <c:numCache>
                <c:formatCode>General</c:formatCode>
                <c:ptCount val="5"/>
                <c:pt idx="0">
                  <c:v>10</c:v>
                </c:pt>
                <c:pt idx="1">
                  <c:v>12</c:v>
                </c:pt>
                <c:pt idx="2">
                  <c:v>12</c:v>
                </c:pt>
                <c:pt idx="3">
                  <c:v>10</c:v>
                </c:pt>
                <c:pt idx="4">
                  <c:v>0</c:v>
                </c:pt>
              </c:numCache>
            </c:numRef>
          </c:val>
          <c:extLst>
            <c:ext xmlns:c16="http://schemas.microsoft.com/office/drawing/2014/chart" uri="{C3380CC4-5D6E-409C-BE32-E72D297353CC}">
              <c16:uniqueId val="{00000008-7D2A-4B00-AE29-003DFA5303CD}"/>
            </c:ext>
          </c:extLst>
        </c:ser>
        <c:ser>
          <c:idx val="4"/>
          <c:order val="4"/>
          <c:tx>
            <c:strRef>
              <c:f>'CADA CPH'!$F$4</c:f>
              <c:strCache>
                <c:ptCount val="1"/>
                <c:pt idx="0">
                  <c:v>Presque tous</c:v>
                </c:pt>
              </c:strCache>
            </c:strRef>
          </c:tx>
          <c:spPr>
            <a:solidFill>
              <a:schemeClr val="accent5"/>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9-7D2A-4B00-AE29-003DFA5303CD}"/>
                </c:ext>
              </c:extLst>
            </c:dLbl>
            <c:spPr>
              <a:noFill/>
              <a:ln>
                <a:noFill/>
              </a:ln>
              <a:effectLst/>
            </c:spPr>
            <c:txPr>
              <a:bodyPr rot="0" spcFirstLastPara="1" vertOverflow="ellipsis" vert="horz" wrap="square" anchor="ctr" anchorCtr="1"/>
              <a:lstStyle/>
              <a:p>
                <a:pPr>
                  <a:defRPr sz="30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'CADA CPH'!$A$5:$A$9</c:f>
              <c:strCache>
                <c:ptCount val="5"/>
                <c:pt idx="0">
                  <c:v>Concernée par un trouble de santé mentale</c:v>
                </c:pt>
                <c:pt idx="1">
                  <c:v>Présente des symptômes de dépression</c:v>
                </c:pt>
                <c:pt idx="2">
                  <c:v>Présente des symptômes d’anxiété</c:v>
                </c:pt>
                <c:pt idx="3">
                  <c:v>Présente des symptômes de SPT</c:v>
                </c:pt>
                <c:pt idx="4">
                  <c:v>Difficultés relationnelles</c:v>
                </c:pt>
              </c:strCache>
            </c:strRef>
          </c:cat>
          <c:val>
            <c:numRef>
              <c:f>'CADA CPH'!$F$5:$F$9</c:f>
              <c:numCache>
                <c:formatCode>General</c:formatCode>
                <c:ptCount val="5"/>
                <c:pt idx="0">
                  <c:v>1</c:v>
                </c:pt>
                <c:pt idx="1">
                  <c:v>1</c:v>
                </c:pt>
                <c:pt idx="2">
                  <c:v>1</c:v>
                </c:pt>
                <c:pt idx="3">
                  <c:v>2</c:v>
                </c:pt>
                <c:pt idx="4">
                  <c:v>0</c:v>
                </c:pt>
              </c:numCache>
            </c:numRef>
          </c:val>
          <c:extLst>
            <c:ext xmlns:c16="http://schemas.microsoft.com/office/drawing/2014/chart" uri="{C3380CC4-5D6E-409C-BE32-E72D297353CC}">
              <c16:uniqueId val="{0000000A-7D2A-4B00-AE29-003DFA5303CD}"/>
            </c:ext>
          </c:extLst>
        </c:ser>
        <c:dLbls>
          <c:dLblPos val="ctr"/>
          <c:showLegendKey val="0"/>
          <c:showVal val="1"/>
          <c:showCatName val="0"/>
          <c:showSerName val="0"/>
          <c:showPercent val="0"/>
          <c:showBubbleSize val="0"/>
        </c:dLbls>
        <c:gapWidth val="150"/>
        <c:overlap val="100"/>
        <c:axId val="1809367775"/>
        <c:axId val="1809365855"/>
      </c:barChart>
      <c:catAx>
        <c:axId val="18093677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crossAx val="1809365855"/>
        <c:crosses val="autoZero"/>
        <c:auto val="1"/>
        <c:lblAlgn val="ctr"/>
        <c:lblOffset val="100"/>
        <c:noMultiLvlLbl val="0"/>
      </c:catAx>
      <c:valAx>
        <c:axId val="1809365855"/>
        <c:scaling>
          <c:orientation val="minMax"/>
          <c:max val="25"/>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fr-FR" sz="2400" noProof="0" dirty="0">
                    <a:latin typeface="Aptos" panose="020B0004020202020204" pitchFamily="34" charset="0"/>
                  </a:rPr>
                  <a:t>Nombre de structures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crossAx val="1809367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3000"/>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3200" b="1" i="0" u="none" strike="noStrike" kern="1200" spc="0" baseline="0">
                <a:solidFill>
                  <a:schemeClr val="tx1">
                    <a:lumMod val="65000"/>
                    <a:lumOff val="35000"/>
                  </a:schemeClr>
                </a:solidFill>
                <a:latin typeface="+mn-lt"/>
                <a:ea typeface="+mn-ea"/>
                <a:cs typeface="+mn-cs"/>
              </a:defRPr>
            </a:pPr>
            <a:r>
              <a:rPr lang="fr-FR" sz="3200" b="1" noProof="0" dirty="0">
                <a:latin typeface="Aptos" panose="020B0004020202020204" pitchFamily="34" charset="0"/>
              </a:rPr>
              <a:t>Santé mentale des personnes accompagnées</a:t>
            </a:r>
            <a:endParaRPr lang="fr-FR" sz="3200" b="1" noProof="0" dirty="0">
              <a:solidFill>
                <a:schemeClr val="accent2"/>
              </a:solidFill>
              <a:latin typeface="Aptos" panose="020B0004020202020204" pitchFamily="34" charset="0"/>
            </a:endParaRPr>
          </a:p>
        </c:rich>
      </c:tx>
      <c:overlay val="0"/>
      <c:spPr>
        <a:noFill/>
        <a:ln>
          <a:noFill/>
        </a:ln>
        <a:effectLst/>
      </c:spPr>
      <c:txPr>
        <a:bodyPr rot="0" spcFirstLastPara="1" vertOverflow="ellipsis" vert="horz" wrap="square" anchor="ctr" anchorCtr="1"/>
        <a:lstStyle/>
        <a:p>
          <a:pPr algn="ctr" rtl="0">
            <a:defRPr sz="32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bar"/>
        <c:grouping val="stacked"/>
        <c:varyColors val="0"/>
        <c:ser>
          <c:idx val="0"/>
          <c:order val="0"/>
          <c:tx>
            <c:strRef>
              <c:f>Feuil1!$B$1</c:f>
              <c:strCache>
                <c:ptCount val="1"/>
                <c:pt idx="0">
                  <c:v>Presque aucun</c:v>
                </c:pt>
              </c:strCache>
            </c:strRef>
          </c:tx>
          <c:spPr>
            <a:solidFill>
              <a:schemeClr val="accent1"/>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6597-458C-B3A2-E40A6C3242BA}"/>
                </c:ext>
              </c:extLst>
            </c:dLbl>
            <c:dLbl>
              <c:idx val="1"/>
              <c:delete val="1"/>
              <c:extLst>
                <c:ext xmlns:c15="http://schemas.microsoft.com/office/drawing/2012/chart" uri="{CE6537A1-D6FC-4f65-9D91-7224C49458BB}"/>
                <c:ext xmlns:c16="http://schemas.microsoft.com/office/drawing/2014/chart" uri="{C3380CC4-5D6E-409C-BE32-E72D297353CC}">
                  <c16:uniqueId val="{00000001-6597-458C-B3A2-E40A6C3242BA}"/>
                </c:ext>
              </c:extLst>
            </c:dLbl>
            <c:dLbl>
              <c:idx val="3"/>
              <c:delete val="1"/>
              <c:extLst>
                <c:ext xmlns:c15="http://schemas.microsoft.com/office/drawing/2012/chart" uri="{CE6537A1-D6FC-4f65-9D91-7224C49458BB}"/>
                <c:ext xmlns:c16="http://schemas.microsoft.com/office/drawing/2014/chart" uri="{C3380CC4-5D6E-409C-BE32-E72D297353CC}">
                  <c16:uniqueId val="{00000002-6597-458C-B3A2-E40A6C3242BA}"/>
                </c:ext>
              </c:extLst>
            </c:dLbl>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Est concerné par un trouble de santé mentale</c:v>
                </c:pt>
                <c:pt idx="1">
                  <c:v>Présente des symptômes de dépression </c:v>
                </c:pt>
                <c:pt idx="2">
                  <c:v>Présente des symptômes d’anxiété</c:v>
                </c:pt>
                <c:pt idx="3">
                  <c:v>Présente des symptômes de stress post-traumatique </c:v>
                </c:pt>
                <c:pt idx="4">
                  <c:v>A des difficultés relationnelles </c:v>
                </c:pt>
              </c:strCache>
            </c:strRef>
          </c:cat>
          <c:val>
            <c:numRef>
              <c:f>Feuil1!$B$2:$B$6</c:f>
              <c:numCache>
                <c:formatCode>General</c:formatCode>
                <c:ptCount val="5"/>
                <c:pt idx="0">
                  <c:v>0</c:v>
                </c:pt>
                <c:pt idx="1">
                  <c:v>0</c:v>
                </c:pt>
                <c:pt idx="2">
                  <c:v>2</c:v>
                </c:pt>
                <c:pt idx="3">
                  <c:v>0</c:v>
                </c:pt>
                <c:pt idx="4">
                  <c:v>6</c:v>
                </c:pt>
              </c:numCache>
            </c:numRef>
          </c:val>
          <c:extLst>
            <c:ext xmlns:c16="http://schemas.microsoft.com/office/drawing/2014/chart" uri="{C3380CC4-5D6E-409C-BE32-E72D297353CC}">
              <c16:uniqueId val="{00000003-6597-458C-B3A2-E40A6C3242BA}"/>
            </c:ext>
          </c:extLst>
        </c:ser>
        <c:ser>
          <c:idx val="1"/>
          <c:order val="1"/>
          <c:tx>
            <c:strRef>
              <c:f>Feuil1!$C$1</c:f>
              <c:strCache>
                <c:ptCount val="1"/>
                <c:pt idx="0">
                  <c:v>Une minorité</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Est concerné par un trouble de santé mentale</c:v>
                </c:pt>
                <c:pt idx="1">
                  <c:v>Présente des symptômes de dépression </c:v>
                </c:pt>
                <c:pt idx="2">
                  <c:v>Présente des symptômes d’anxiété</c:v>
                </c:pt>
                <c:pt idx="3">
                  <c:v>Présente des symptômes de stress post-traumatique </c:v>
                </c:pt>
                <c:pt idx="4">
                  <c:v>A des difficultés relationnelles </c:v>
                </c:pt>
              </c:strCache>
            </c:strRef>
          </c:cat>
          <c:val>
            <c:numRef>
              <c:f>Feuil1!$C$2:$C$6</c:f>
              <c:numCache>
                <c:formatCode>General</c:formatCode>
                <c:ptCount val="5"/>
                <c:pt idx="0">
                  <c:v>4</c:v>
                </c:pt>
                <c:pt idx="1">
                  <c:v>5</c:v>
                </c:pt>
                <c:pt idx="2">
                  <c:v>2</c:v>
                </c:pt>
                <c:pt idx="3">
                  <c:v>5</c:v>
                </c:pt>
                <c:pt idx="4">
                  <c:v>2</c:v>
                </c:pt>
              </c:numCache>
            </c:numRef>
          </c:val>
          <c:extLst>
            <c:ext xmlns:c16="http://schemas.microsoft.com/office/drawing/2014/chart" uri="{C3380CC4-5D6E-409C-BE32-E72D297353CC}">
              <c16:uniqueId val="{00000004-6597-458C-B3A2-E40A6C3242BA}"/>
            </c:ext>
          </c:extLst>
        </c:ser>
        <c:ser>
          <c:idx val="2"/>
          <c:order val="2"/>
          <c:tx>
            <c:strRef>
              <c:f>Feuil1!$D$1</c:f>
              <c:strCache>
                <c:ptCount val="1"/>
                <c:pt idx="0">
                  <c:v>Environ la moitié</c:v>
                </c:pt>
              </c:strCache>
            </c:strRef>
          </c:tx>
          <c:spPr>
            <a:solidFill>
              <a:schemeClr val="accent3"/>
            </a:solidFill>
            <a:ln>
              <a:noFill/>
            </a:ln>
            <a:effectLst/>
          </c:spPr>
          <c:invertIfNegative val="0"/>
          <c:dLbls>
            <c:dLbl>
              <c:idx val="4"/>
              <c:delete val="1"/>
              <c:extLst>
                <c:ext xmlns:c15="http://schemas.microsoft.com/office/drawing/2012/chart" uri="{CE6537A1-D6FC-4f65-9D91-7224C49458BB}"/>
                <c:ext xmlns:c16="http://schemas.microsoft.com/office/drawing/2014/chart" uri="{C3380CC4-5D6E-409C-BE32-E72D297353CC}">
                  <c16:uniqueId val="{00000005-6597-458C-B3A2-E40A6C3242BA}"/>
                </c:ext>
              </c:extLst>
            </c:dLbl>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Est concerné par un trouble de santé mentale</c:v>
                </c:pt>
                <c:pt idx="1">
                  <c:v>Présente des symptômes de dépression </c:v>
                </c:pt>
                <c:pt idx="2">
                  <c:v>Présente des symptômes d’anxiété</c:v>
                </c:pt>
                <c:pt idx="3">
                  <c:v>Présente des symptômes de stress post-traumatique </c:v>
                </c:pt>
                <c:pt idx="4">
                  <c:v>A des difficultés relationnelles </c:v>
                </c:pt>
              </c:strCache>
            </c:strRef>
          </c:cat>
          <c:val>
            <c:numRef>
              <c:f>Feuil1!$D$2:$D$6</c:f>
              <c:numCache>
                <c:formatCode>General</c:formatCode>
                <c:ptCount val="5"/>
                <c:pt idx="0">
                  <c:v>3</c:v>
                </c:pt>
                <c:pt idx="1">
                  <c:v>2</c:v>
                </c:pt>
                <c:pt idx="2">
                  <c:v>2</c:v>
                </c:pt>
                <c:pt idx="3">
                  <c:v>2</c:v>
                </c:pt>
                <c:pt idx="4">
                  <c:v>0</c:v>
                </c:pt>
              </c:numCache>
            </c:numRef>
          </c:val>
          <c:extLst>
            <c:ext xmlns:c16="http://schemas.microsoft.com/office/drawing/2014/chart" uri="{C3380CC4-5D6E-409C-BE32-E72D297353CC}">
              <c16:uniqueId val="{00000006-6597-458C-B3A2-E40A6C3242BA}"/>
            </c:ext>
          </c:extLst>
        </c:ser>
        <c:ser>
          <c:idx val="3"/>
          <c:order val="3"/>
          <c:tx>
            <c:strRef>
              <c:f>Feuil1!$E$1</c:f>
              <c:strCache>
                <c:ptCount val="1"/>
                <c:pt idx="0">
                  <c:v>Une majorité</c:v>
                </c:pt>
              </c:strCache>
            </c:strRef>
          </c:tx>
          <c:spPr>
            <a:solidFill>
              <a:schemeClr val="accent4"/>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7-6597-458C-B3A2-E40A6C3242BA}"/>
                </c:ext>
              </c:extLst>
            </c:dLbl>
            <c:dLbl>
              <c:idx val="4"/>
              <c:delete val="1"/>
              <c:extLst>
                <c:ext xmlns:c15="http://schemas.microsoft.com/office/drawing/2012/chart" uri="{CE6537A1-D6FC-4f65-9D91-7224C49458BB}"/>
                <c:ext xmlns:c16="http://schemas.microsoft.com/office/drawing/2014/chart" uri="{C3380CC4-5D6E-409C-BE32-E72D297353CC}">
                  <c16:uniqueId val="{00000008-6597-458C-B3A2-E40A6C3242BA}"/>
                </c:ext>
              </c:extLst>
            </c:dLbl>
            <c:spPr>
              <a:noFill/>
              <a:ln>
                <a:noFill/>
              </a:ln>
              <a:effectLst/>
            </c:spPr>
            <c:txPr>
              <a:bodyPr rot="0" spcFirstLastPara="1" vertOverflow="ellipsis" vert="horz" wrap="square" anchor="ctr" anchorCtr="1"/>
              <a:lstStyle/>
              <a:p>
                <a:pPr>
                  <a:defRPr sz="2800" b="0"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Feuil1!$A$2:$A$6</c:f>
              <c:strCache>
                <c:ptCount val="5"/>
                <c:pt idx="0">
                  <c:v>Est concerné par un trouble de santé mentale</c:v>
                </c:pt>
                <c:pt idx="1">
                  <c:v>Présente des symptômes de dépression </c:v>
                </c:pt>
                <c:pt idx="2">
                  <c:v>Présente des symptômes d’anxiété</c:v>
                </c:pt>
                <c:pt idx="3">
                  <c:v>Présente des symptômes de stress post-traumatique </c:v>
                </c:pt>
                <c:pt idx="4">
                  <c:v>A des difficultés relationnelles </c:v>
                </c:pt>
              </c:strCache>
            </c:strRef>
          </c:cat>
          <c:val>
            <c:numRef>
              <c:f>Feuil1!$E$2:$E$6</c:f>
              <c:numCache>
                <c:formatCode>General</c:formatCode>
                <c:ptCount val="5"/>
                <c:pt idx="0">
                  <c:v>1</c:v>
                </c:pt>
                <c:pt idx="1">
                  <c:v>1</c:v>
                </c:pt>
                <c:pt idx="2">
                  <c:v>2</c:v>
                </c:pt>
                <c:pt idx="3">
                  <c:v>0</c:v>
                </c:pt>
                <c:pt idx="4">
                  <c:v>0</c:v>
                </c:pt>
              </c:numCache>
            </c:numRef>
          </c:val>
          <c:extLst>
            <c:ext xmlns:c16="http://schemas.microsoft.com/office/drawing/2014/chart" uri="{C3380CC4-5D6E-409C-BE32-E72D297353CC}">
              <c16:uniqueId val="{00000009-6597-458C-B3A2-E40A6C3242BA}"/>
            </c:ext>
          </c:extLst>
        </c:ser>
        <c:dLbls>
          <c:dLblPos val="ctr"/>
          <c:showLegendKey val="0"/>
          <c:showVal val="1"/>
          <c:showCatName val="0"/>
          <c:showSerName val="0"/>
          <c:showPercent val="0"/>
          <c:showBubbleSize val="0"/>
        </c:dLbls>
        <c:gapWidth val="150"/>
        <c:overlap val="100"/>
        <c:axId val="1724774047"/>
        <c:axId val="1724774527"/>
      </c:barChart>
      <c:catAx>
        <c:axId val="17247740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crossAx val="1724774527"/>
        <c:crosses val="autoZero"/>
        <c:auto val="1"/>
        <c:lblAlgn val="l"/>
        <c:lblOffset val="100"/>
        <c:noMultiLvlLbl val="0"/>
      </c:catAx>
      <c:valAx>
        <c:axId val="1724774527"/>
        <c:scaling>
          <c:orientation val="minMax"/>
          <c:max val="8"/>
        </c:scaling>
        <c:delete val="1"/>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fr-FR" sz="2400" noProof="0" dirty="0">
                    <a:latin typeface="Aptos" panose="020B0004020202020204" pitchFamily="34" charset="0"/>
                  </a:rPr>
                  <a:t>Nombre de structures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crossAx val="1724774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2800"/>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fr-FR" sz="3600" b="1" noProof="0" dirty="0">
                <a:latin typeface="Aptos" panose="020B0004020202020204" pitchFamily="34" charset="0"/>
              </a:rPr>
              <a:t>Difficultés d'accès aux soins</a:t>
            </a:r>
            <a:br>
              <a:rPr lang="fr-FR" sz="3600" b="1" noProof="0" dirty="0">
                <a:latin typeface="Aptos" panose="020B0004020202020204" pitchFamily="34" charset="0"/>
              </a:rPr>
            </a:br>
            <a:r>
              <a:rPr lang="fr-FR" sz="3600" b="1" noProof="0" dirty="0">
                <a:latin typeface="Aptos" panose="020B0004020202020204" pitchFamily="34" charset="0"/>
              </a:rPr>
              <a:t>en santé mentale</a:t>
            </a:r>
          </a:p>
        </c:rich>
      </c:tx>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30700019541677864"/>
          <c:y val="0.26374518504738353"/>
          <c:w val="0.40400368849169654"/>
          <c:h val="0.63346241601190612"/>
        </c:manualLayout>
      </c:layout>
      <c:doughnutChart>
        <c:varyColors val="1"/>
        <c:ser>
          <c:idx val="0"/>
          <c:order val="0"/>
          <c:tx>
            <c:strRef>
              <c:f>AGIR!$B$64</c:f>
              <c:strCache>
                <c:ptCount val="1"/>
                <c:pt idx="0">
                  <c:v>Nombre de répondants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A22-4524-831E-17B4EB5781F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A22-4524-831E-17B4EB5781F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A22-4524-831E-17B4EB5781FE}"/>
              </c:ext>
            </c:extLst>
          </c:dPt>
          <c:dLbls>
            <c:dLbl>
              <c:idx val="0"/>
              <c:layout>
                <c:manualLayout>
                  <c:x val="0.13981740884621735"/>
                  <c:y val="0.22696510436601869"/>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8A827C57-7F98-4BF8-9F42-2CE5B7AC1F90}" type="CATEGORYNAME">
                      <a:rPr lang="en-US">
                        <a:latin typeface="Aptos" panose="020B0004020202020204" pitchFamily="34" charset="0"/>
                      </a:rPr>
                      <a:pPr>
                        <a:defRPr sz="2400"/>
                      </a:pPr>
                      <a:t>[NOM DE CATÉGORIE]</a:t>
                    </a:fld>
                    <a:r>
                      <a:rPr lang="en-US" baseline="0" dirty="0">
                        <a:latin typeface="Aptos" panose="020B0004020202020204" pitchFamily="34" charset="0"/>
                      </a:rPr>
                      <a:t>
</a:t>
                    </a:r>
                    <a:fld id="{41736DE1-0019-4903-A8D2-6CF867FC9F95}" type="PERCENTAGE">
                      <a:rPr lang="en-US" baseline="0">
                        <a:latin typeface="Aptos" panose="020B0004020202020204" pitchFamily="34" charset="0"/>
                      </a:rPr>
                      <a:pPr>
                        <a:defRPr sz="2400"/>
                      </a:pPr>
                      <a:t>[POURCENTAGE]</a:t>
                    </a:fld>
                    <a:endParaRPr lang="en-US" baseline="0" dirty="0">
                      <a:latin typeface="Aptos" panose="020B0004020202020204" pitchFamily="34" charset="0"/>
                    </a:endParaRPr>
                  </a:p>
                </c:rich>
              </c:tx>
              <c:spPr>
                <a:xfrm>
                  <a:off x="6254785" y="4014427"/>
                  <a:ext cx="1624444" cy="1096454"/>
                </a:xfrm>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6656"/>
                        <a:gd name="adj2" fmla="val -25124"/>
                      </a:avLst>
                    </a:prstGeom>
                    <a:noFill/>
                    <a:ln>
                      <a:noFill/>
                    </a:ln>
                  </c15:spPr>
                  <c15:layout>
                    <c:manualLayout>
                      <c:w val="0.18801085534699216"/>
                      <c:h val="0.23590638782632242"/>
                    </c:manualLayout>
                  </c15:layout>
                  <c15:dlblFieldTable/>
                  <c15:showDataLabelsRange val="0"/>
                </c:ext>
                <c:ext xmlns:c16="http://schemas.microsoft.com/office/drawing/2014/chart" uri="{C3380CC4-5D6E-409C-BE32-E72D297353CC}">
                  <c16:uniqueId val="{00000001-5A22-4524-831E-17B4EB5781FE}"/>
                </c:ext>
              </c:extLst>
            </c:dLbl>
            <c:dLbl>
              <c:idx val="1"/>
              <c:layout>
                <c:manualLayout>
                  <c:x val="-0.18713595652600928"/>
                  <c:y val="1.628637204263414E-2"/>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12740588-D24E-4A20-8749-6026B72EFA82}" type="CATEGORYNAME">
                      <a:rPr lang="en-US">
                        <a:latin typeface="Aptos" panose="020B0004020202020204" pitchFamily="34" charset="0"/>
                      </a:rPr>
                      <a:pPr>
                        <a:defRPr sz="2400"/>
                      </a:pPr>
                      <a:t>[NOM DE CATÉGORIE]</a:t>
                    </a:fld>
                    <a:r>
                      <a:rPr lang="en-US" baseline="0" dirty="0">
                        <a:latin typeface="Aptos" panose="020B0004020202020204" pitchFamily="34" charset="0"/>
                      </a:rPr>
                      <a:t>
</a:t>
                    </a:r>
                    <a:fld id="{52994767-3952-4572-AC2F-715C22FE301C}" type="PERCENTAGE">
                      <a:rPr lang="en-US" baseline="0">
                        <a:latin typeface="Aptos" panose="020B0004020202020204" pitchFamily="34" charset="0"/>
                      </a:rPr>
                      <a:pPr>
                        <a:defRPr sz="2400"/>
                      </a:pPr>
                      <a:t>[POURCENTAGE]</a:t>
                    </a:fld>
                    <a:endParaRPr lang="en-US" baseline="0" dirty="0">
                      <a:latin typeface="Aptos" panose="020B0004020202020204" pitchFamily="34" charset="0"/>
                    </a:endParaRPr>
                  </a:p>
                </c:rich>
              </c:tx>
              <c:spPr>
                <a:xfrm>
                  <a:off x="1088906" y="3752871"/>
                  <a:ext cx="1533355" cy="920405"/>
                </a:xfrm>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78389"/>
                        <a:gd name="adj2" fmla="val -32251"/>
                      </a:avLst>
                    </a:prstGeom>
                    <a:noFill/>
                    <a:ln>
                      <a:noFill/>
                    </a:ln>
                  </c15:spPr>
                  <c15:layout>
                    <c:manualLayout>
                      <c:w val="0.1774682420786535"/>
                      <c:h val="0.16706705779037448"/>
                    </c:manualLayout>
                  </c15:layout>
                  <c15:dlblFieldTable/>
                  <c15:showDataLabelsRange val="0"/>
                </c:ext>
                <c:ext xmlns:c16="http://schemas.microsoft.com/office/drawing/2014/chart" uri="{C3380CC4-5D6E-409C-BE32-E72D297353CC}">
                  <c16:uniqueId val="{00000003-5A22-4524-831E-17B4EB5781FE}"/>
                </c:ext>
              </c:extLst>
            </c:dLbl>
            <c:dLbl>
              <c:idx val="2"/>
              <c:layout>
                <c:manualLayout>
                  <c:x val="-0.23514530855078478"/>
                  <c:y val="-7.2875217046110885E-2"/>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9DC40E3E-98AB-4AE4-8E15-4EF7F2EA8ADF}" type="CATEGORYNAME">
                      <a:rPr lang="en-US">
                        <a:latin typeface="Aptos" panose="020B0004020202020204" pitchFamily="34" charset="0"/>
                      </a:rPr>
                      <a:pPr>
                        <a:defRPr sz="2400"/>
                      </a:pPr>
                      <a:t>[NOM DE CATÉGORIE]</a:t>
                    </a:fld>
                    <a:r>
                      <a:rPr lang="en-US" baseline="0" dirty="0">
                        <a:latin typeface="Aptos" panose="020B0004020202020204" pitchFamily="34" charset="0"/>
                      </a:rPr>
                      <a:t>
</a:t>
                    </a:r>
                    <a:fld id="{90EC4393-10D0-427C-AF51-DEBC4192A58E}" type="PERCENTAGE">
                      <a:rPr lang="en-US" baseline="0">
                        <a:latin typeface="Aptos" panose="020B0004020202020204" pitchFamily="34" charset="0"/>
                      </a:rPr>
                      <a:pPr>
                        <a:defRPr sz="2400"/>
                      </a:pPr>
                      <a:t>[POURCENTAGE]</a:t>
                    </a:fld>
                    <a:endParaRPr lang="en-US" baseline="0" dirty="0">
                      <a:latin typeface="Aptos" panose="020B0004020202020204" pitchFamily="34" charset="0"/>
                    </a:endParaRPr>
                  </a:p>
                </c:rich>
              </c:tx>
              <c:spPr>
                <a:xfrm>
                  <a:off x="66191" y="1342008"/>
                  <a:ext cx="2749170" cy="1058149"/>
                </a:xfrm>
                <a:solidFill>
                  <a:sysClr val="window" lastClr="FFFFFF"/>
                </a:solidFill>
                <a:ln w="9525" cap="flat" cmpd="sng" algn="ctr">
                  <a:solidFill>
                    <a:sysClr val="windowText" lastClr="000000">
                      <a:lumMod val="25000"/>
                      <a:lumOff val="75000"/>
                    </a:sys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4246"/>
                        <a:gd name="adj2" fmla="val 24004"/>
                      </a:avLst>
                    </a:prstGeom>
                    <a:noFill/>
                    <a:ln>
                      <a:noFill/>
                    </a:ln>
                  </c15:spPr>
                  <c15:layout>
                    <c:manualLayout>
                      <c:w val="0.31818497468682888"/>
                      <c:h val="0.19206951719651391"/>
                    </c:manualLayout>
                  </c15:layout>
                  <c15:dlblFieldTable/>
                  <c15:showDataLabelsRange val="0"/>
                </c:ext>
                <c:ext xmlns:c16="http://schemas.microsoft.com/office/drawing/2014/chart" uri="{C3380CC4-5D6E-409C-BE32-E72D297353CC}">
                  <c16:uniqueId val="{00000005-5A22-4524-831E-17B4EB5781FE}"/>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fr-FR"/>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AGIR!$A$65:$A$67</c:f>
              <c:strCache>
                <c:ptCount val="3"/>
                <c:pt idx="0">
                  <c:v>Toujours ou presque</c:v>
                </c:pt>
                <c:pt idx="1">
                  <c:v>Souvent</c:v>
                </c:pt>
                <c:pt idx="2">
                  <c:v>Occasionnellement</c:v>
                </c:pt>
              </c:strCache>
            </c:strRef>
          </c:cat>
          <c:val>
            <c:numRef>
              <c:f>AGIR!$B$65:$B$67</c:f>
              <c:numCache>
                <c:formatCode>General</c:formatCode>
                <c:ptCount val="3"/>
                <c:pt idx="0">
                  <c:v>4</c:v>
                </c:pt>
                <c:pt idx="1">
                  <c:v>2</c:v>
                </c:pt>
                <c:pt idx="2">
                  <c:v>2</c:v>
                </c:pt>
              </c:numCache>
            </c:numRef>
          </c:val>
          <c:extLst>
            <c:ext xmlns:c16="http://schemas.microsoft.com/office/drawing/2014/chart" uri="{C3380CC4-5D6E-409C-BE32-E72D297353CC}">
              <c16:uniqueId val="{00000006-5A22-4524-831E-17B4EB5781FE}"/>
            </c:ext>
          </c:extLst>
        </c:ser>
        <c:dLbls>
          <c:showLegendKey val="0"/>
          <c:showVal val="1"/>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sz="2800"/>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lumMod val="65000"/>
                    <a:lumOff val="35000"/>
                  </a:schemeClr>
                </a:solidFill>
                <a:latin typeface="Aptos" panose="020B0004020202020204" pitchFamily="34" charset="0"/>
                <a:ea typeface="+mn-ea"/>
                <a:cs typeface="+mn-cs"/>
              </a:defRPr>
            </a:pPr>
            <a:r>
              <a:rPr lang="fr-FR" sz="3600" b="1" dirty="0">
                <a:latin typeface="Aptos" panose="020B0004020202020204" pitchFamily="34" charset="0"/>
              </a:rPr>
              <a:t>Difficultés d'accès aux soins en santé mentale</a:t>
            </a:r>
          </a:p>
        </c:rich>
      </c:tx>
      <c:layout>
        <c:manualLayout>
          <c:xMode val="edge"/>
          <c:yMode val="edge"/>
          <c:x val="0.13833344388306751"/>
          <c:y val="1.7237304163187053E-2"/>
        </c:manualLayout>
      </c:layout>
      <c:overlay val="0"/>
      <c:spPr>
        <a:noFill/>
        <a:ln>
          <a:noFill/>
        </a:ln>
        <a:effectLst/>
      </c:spPr>
      <c:txPr>
        <a:bodyPr rot="0" spcFirstLastPara="1" vertOverflow="ellipsis" vert="horz" wrap="square" anchor="ctr" anchorCtr="1"/>
        <a:lstStyle/>
        <a:p>
          <a:pPr>
            <a:defRPr sz="3600" b="1" i="0" u="none" strike="noStrike" kern="1200" spc="0" baseline="0">
              <a:solidFill>
                <a:schemeClr val="tx1">
                  <a:lumMod val="65000"/>
                  <a:lumOff val="35000"/>
                </a:schemeClr>
              </a:solidFill>
              <a:latin typeface="Aptos" panose="020B0004020202020204" pitchFamily="34" charset="0"/>
              <a:ea typeface="+mn-ea"/>
              <a:cs typeface="+mn-cs"/>
            </a:defRPr>
          </a:pPr>
          <a:endParaRPr lang="fr-FR"/>
        </a:p>
      </c:txPr>
    </c:title>
    <c:autoTitleDeleted val="0"/>
    <c:plotArea>
      <c:layout>
        <c:manualLayout>
          <c:layoutTarget val="inner"/>
          <c:xMode val="edge"/>
          <c:yMode val="edge"/>
          <c:x val="0.27823761505963696"/>
          <c:y val="0.30110859998041145"/>
          <c:w val="0.4957953352326317"/>
          <c:h val="0.71306015664036604"/>
        </c:manualLayout>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487-4567-8BF8-1DB18145246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487-4567-8BF8-1DB18145246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487-4567-8BF8-1DB18145246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487-4567-8BF8-1DB181452465}"/>
              </c:ext>
            </c:extLst>
          </c:dPt>
          <c:dLbls>
            <c:dLbl>
              <c:idx val="0"/>
              <c:layout>
                <c:manualLayout>
                  <c:x val="-6.0874520572093783E-2"/>
                  <c:y val="-0.158975688009556"/>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9927ECBD-B613-4817-B5FE-0BEDB960A1FE}" type="CATEGORYNAME">
                      <a:rPr lang="en-US">
                        <a:latin typeface="Aptos" panose="020B0004020202020204" pitchFamily="34" charset="0"/>
                      </a:rPr>
                      <a:pPr>
                        <a:defRPr/>
                      </a:pPr>
                      <a:t>[NOM DE CATÉGORIE]</a:t>
                    </a:fld>
                    <a:r>
                      <a:rPr lang="en-US" baseline="0" dirty="0">
                        <a:latin typeface="Aptos" panose="020B0004020202020204" pitchFamily="34" charset="0"/>
                      </a:rPr>
                      <a:t>
</a:t>
                    </a:r>
                    <a:fld id="{D05FEC15-931B-4471-8D3A-98BCC65A0233}" type="PERCENTAGE">
                      <a:rPr lang="en-US" baseline="0">
                        <a:latin typeface="Aptos" panose="020B0004020202020204" pitchFamily="34" charset="0"/>
                      </a:rPr>
                      <a:pPr>
                        <a:defRPr/>
                      </a:pPr>
                      <a:t>[POURCENTAGE]</a:t>
                    </a:fld>
                    <a:endParaRPr lang="en-US" baseline="0" dirty="0">
                      <a:latin typeface="Aptos" panose="020B0004020202020204" pitchFamily="34" charset="0"/>
                    </a:endParaRPr>
                  </a:p>
                </c:rich>
              </c:tx>
              <c:spPr>
                <a:xfrm>
                  <a:off x="3298821" y="1523678"/>
                  <a:ext cx="1399874" cy="889971"/>
                </a:xfrm>
                <a:solidFill>
                  <a:prstClr val="white"/>
                </a:solidFill>
                <a:ln w="9525" cap="flat" cmpd="sng" algn="ctr">
                  <a:solidFill>
                    <a:srgbClr val="4B5C68">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32346"/>
                        <a:gd name="adj2" fmla="val 85900"/>
                      </a:avLst>
                    </a:prstGeom>
                    <a:noFill/>
                    <a:ln>
                      <a:noFill/>
                    </a:ln>
                  </c15:spPr>
                  <c15:layout>
                    <c:manualLayout>
                      <c:w val="0.17137282820506694"/>
                      <c:h val="0.1241037258028211"/>
                    </c:manualLayout>
                  </c15:layout>
                  <c15:dlblFieldTable/>
                  <c15:showDataLabelsRange val="0"/>
                </c:ext>
                <c:ext xmlns:c16="http://schemas.microsoft.com/office/drawing/2014/chart" uri="{C3380CC4-5D6E-409C-BE32-E72D297353CC}">
                  <c16:uniqueId val="{00000001-A487-4567-8BF8-1DB181452465}"/>
                </c:ext>
              </c:extLst>
            </c:dLbl>
            <c:dLbl>
              <c:idx val="1"/>
              <c:layout>
                <c:manualLayout>
                  <c:x val="0.14982769364113024"/>
                  <c:y val="-0.1823950098128708"/>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2B834AD4-555F-4327-AF5C-B3FDC42732F6}" type="CATEGORYNAME">
                      <a:rPr lang="en-US">
                        <a:latin typeface="Aptos" panose="020B0004020202020204" pitchFamily="34" charset="0"/>
                      </a:rPr>
                      <a:pPr>
                        <a:defRPr/>
                      </a:pPr>
                      <a:t>[NOM DE CATÉGORIE]</a:t>
                    </a:fld>
                    <a:r>
                      <a:rPr lang="en-US" baseline="0" dirty="0">
                        <a:latin typeface="Aptos" panose="020B0004020202020204" pitchFamily="34" charset="0"/>
                      </a:rPr>
                      <a:t>
</a:t>
                    </a:r>
                    <a:fld id="{8F55519E-3B4F-4CB9-8A61-E5410D85277C}" type="PERCENTAGE">
                      <a:rPr lang="en-US" baseline="0">
                        <a:latin typeface="Aptos" panose="020B0004020202020204" pitchFamily="34" charset="0"/>
                      </a:rPr>
                      <a:pPr>
                        <a:defRPr/>
                      </a:pPr>
                      <a:t>[POURCENTAGE]</a:t>
                    </a:fld>
                    <a:endParaRPr lang="en-US" baseline="0" dirty="0">
                      <a:latin typeface="Aptos" panose="020B0004020202020204" pitchFamily="34" charset="0"/>
                    </a:endParaRPr>
                  </a:p>
                </c:rich>
              </c:tx>
              <c:spPr>
                <a:xfrm>
                  <a:off x="5128894" y="1557635"/>
                  <a:ext cx="2831745" cy="918036"/>
                </a:xfrm>
                <a:solidFill>
                  <a:prstClr val="white"/>
                </a:solidFill>
                <a:ln w="9525" cap="flat" cmpd="sng" algn="ctr">
                  <a:solidFill>
                    <a:srgbClr val="4B5C68">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45600"/>
                        <a:gd name="adj2" fmla="val 95442"/>
                      </a:avLst>
                    </a:prstGeom>
                    <a:noFill/>
                    <a:ln>
                      <a:noFill/>
                    </a:ln>
                  </c15:spPr>
                  <c15:layout>
                    <c:manualLayout>
                      <c:w val="0.34666264312445599"/>
                      <c:h val="0.12801717538250953"/>
                    </c:manualLayout>
                  </c15:layout>
                  <c15:dlblFieldTable/>
                  <c15:showDataLabelsRange val="0"/>
                </c:ext>
                <c:ext xmlns:c16="http://schemas.microsoft.com/office/drawing/2014/chart" uri="{C3380CC4-5D6E-409C-BE32-E72D297353CC}">
                  <c16:uniqueId val="{00000003-A487-4567-8BF8-1DB181452465}"/>
                </c:ext>
              </c:extLst>
            </c:dLbl>
            <c:dLbl>
              <c:idx val="2"/>
              <c:layout>
                <c:manualLayout>
                  <c:x val="0.18034936261949736"/>
                  <c:y val="6.9068069231384616E-2"/>
                </c:manualLayout>
              </c:layout>
              <c:spPr>
                <a:xfrm>
                  <a:off x="6229888" y="5685391"/>
                  <a:ext cx="1229998" cy="767919"/>
                </a:xfrm>
                <a:solidFill>
                  <a:prstClr val="white"/>
                </a:solidFill>
                <a:ln w="9525" cap="flat" cmpd="sng" algn="ctr">
                  <a:solidFill>
                    <a:srgbClr val="4B5C68">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fr-FR"/>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91452"/>
                        <a:gd name="adj2" fmla="val -38275"/>
                      </a:avLst>
                    </a:prstGeom>
                    <a:noFill/>
                    <a:ln>
                      <a:noFill/>
                    </a:ln>
                  </c15:spPr>
                  <c15:layout>
                    <c:manualLayout>
                      <c:w val="0.15057653768887899"/>
                      <c:h val="0.13896151742652615"/>
                    </c:manualLayout>
                  </c15:layout>
                </c:ext>
                <c:ext xmlns:c16="http://schemas.microsoft.com/office/drawing/2014/chart" uri="{C3380CC4-5D6E-409C-BE32-E72D297353CC}">
                  <c16:uniqueId val="{00000005-A487-4567-8BF8-1DB181452465}"/>
                </c:ext>
              </c:extLst>
            </c:dLbl>
            <c:dLbl>
              <c:idx val="3"/>
              <c:layout>
                <c:manualLayout>
                  <c:x val="-0.17357493765753942"/>
                  <c:y val="0.22555267644411783"/>
                </c:manualLayout>
              </c:layout>
              <c:tx>
                <c:rich>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fld id="{A5147936-ACE8-4EE1-93B9-C2D5956F4C7E}" type="CATEGORYNAME">
                      <a:rPr lang="en-US">
                        <a:latin typeface="Aptos" panose="020B0004020202020204" pitchFamily="34" charset="0"/>
                      </a:rPr>
                      <a:pPr>
                        <a:defRPr/>
                      </a:pPr>
                      <a:t>[NOM DE CATÉGORIE]</a:t>
                    </a:fld>
                    <a:r>
                      <a:rPr lang="en-US" baseline="0" dirty="0">
                        <a:latin typeface="Aptos" panose="020B0004020202020204" pitchFamily="34" charset="0"/>
                      </a:rPr>
                      <a:t>
</a:t>
                    </a:r>
                    <a:fld id="{F856C27B-BA10-42BF-885E-6DC6826AABB5}" type="PERCENTAGE">
                      <a:rPr lang="en-US" baseline="0">
                        <a:latin typeface="Aptos" panose="020B0004020202020204" pitchFamily="34" charset="0"/>
                      </a:rPr>
                      <a:pPr>
                        <a:defRPr/>
                      </a:pPr>
                      <a:t>[POURCENTAGE]</a:t>
                    </a:fld>
                    <a:endParaRPr lang="en-US" baseline="0" dirty="0">
                      <a:latin typeface="Aptos" panose="020B0004020202020204" pitchFamily="34" charset="0"/>
                    </a:endParaRPr>
                  </a:p>
                </c:rich>
              </c:tx>
              <c:spPr>
                <a:xfrm>
                  <a:off x="355967" y="5311693"/>
                  <a:ext cx="2036431" cy="1444001"/>
                </a:xfrm>
                <a:solidFill>
                  <a:prstClr val="white"/>
                </a:solidFill>
                <a:ln w="9525" cap="flat" cmpd="sng" algn="ctr">
                  <a:solidFill>
                    <a:srgbClr val="4B5C68">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80538"/>
                        <a:gd name="adj2" fmla="val 4896"/>
                      </a:avLst>
                    </a:prstGeom>
                    <a:noFill/>
                    <a:ln>
                      <a:noFill/>
                    </a:ln>
                  </c15:spPr>
                  <c15:layout>
                    <c:manualLayout>
                      <c:w val="0.24930030764183289"/>
                      <c:h val="0.20136130747543576"/>
                    </c:manualLayout>
                  </c15:layout>
                  <c15:dlblFieldTable/>
                  <c15:showDataLabelsRange val="0"/>
                </c:ext>
                <c:ext xmlns:c16="http://schemas.microsoft.com/office/drawing/2014/chart" uri="{C3380CC4-5D6E-409C-BE32-E72D297353CC}">
                  <c16:uniqueId val="{00000007-A487-4567-8BF8-1DB181452465}"/>
                </c:ext>
              </c:extLst>
            </c:dLbl>
            <c:spPr>
              <a:solidFill>
                <a:prstClr val="white"/>
              </a:solidFill>
              <a:ln>
                <a:solidFill>
                  <a:srgbClr val="4B5C68">
                    <a:lumMod val="25000"/>
                    <a:lumOff val="75000"/>
                  </a:srgbClr>
                </a:solidFill>
              </a:ln>
              <a:effectLst/>
            </c:spPr>
            <c:txPr>
              <a:bodyPr rot="0" spcFirstLastPara="1" vertOverflow="clip" horzOverflow="clip" vert="horz" wrap="square" lIns="36576" tIns="18288" rIns="36576" bIns="18288" anchor="ctr" anchorCtr="1">
                <a:spAutoFit/>
              </a:bodyPr>
              <a:lstStyle/>
              <a:p>
                <a:pPr>
                  <a:defRPr sz="2400" b="0" i="0" u="none" strike="noStrike" kern="1200" baseline="0">
                    <a:solidFill>
                      <a:schemeClr val="dk1">
                        <a:lumMod val="65000"/>
                        <a:lumOff val="35000"/>
                      </a:schemeClr>
                    </a:solidFill>
                    <a:latin typeface="+mn-lt"/>
                    <a:ea typeface="+mn-ea"/>
                    <a:cs typeface="+mn-cs"/>
                  </a:defRPr>
                </a:pPr>
                <a:endParaRPr lang="fr-FR"/>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GRAPHES!$A$1:$D$1</c:f>
              <c:strCache>
                <c:ptCount val="4"/>
                <c:pt idx="0">
                  <c:v>Jamais</c:v>
                </c:pt>
                <c:pt idx="1">
                  <c:v>Occasionnellement</c:v>
                </c:pt>
                <c:pt idx="2">
                  <c:v>Souvent</c:v>
                </c:pt>
                <c:pt idx="3">
                  <c:v>Toujours ou presque</c:v>
                </c:pt>
              </c:strCache>
            </c:strRef>
          </c:cat>
          <c:val>
            <c:numRef>
              <c:f>GRAPHES!$A$2:$D$2</c:f>
              <c:numCache>
                <c:formatCode>General</c:formatCode>
                <c:ptCount val="4"/>
                <c:pt idx="0">
                  <c:v>1</c:v>
                </c:pt>
                <c:pt idx="1">
                  <c:v>4</c:v>
                </c:pt>
                <c:pt idx="2">
                  <c:v>8</c:v>
                </c:pt>
                <c:pt idx="3">
                  <c:v>11</c:v>
                </c:pt>
              </c:numCache>
            </c:numRef>
          </c:val>
          <c:extLst>
            <c:ext xmlns:c16="http://schemas.microsoft.com/office/drawing/2014/chart" uri="{C3380CC4-5D6E-409C-BE32-E72D297353CC}">
              <c16:uniqueId val="{00000008-A487-4567-8BF8-1DB181452465}"/>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chart>
  <c:spPr>
    <a:noFill/>
    <a:ln>
      <a:noFill/>
    </a:ln>
    <a:effectLst/>
  </c:spPr>
  <c:txPr>
    <a:bodyPr/>
    <a:lstStyle/>
    <a:p>
      <a:pPr>
        <a:defRPr sz="2400"/>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fr-FR" b="1" noProof="0" dirty="0">
                <a:solidFill>
                  <a:srgbClr val="8296A5"/>
                </a:solidFill>
                <a:latin typeface="Aptos" panose="020B0004020202020204" pitchFamily="34" charset="0"/>
              </a:rPr>
              <a:t>Ressources connues et sollicitées pour les BPI</a:t>
            </a:r>
          </a:p>
        </c:rich>
      </c:tx>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31435588928926933"/>
          <c:y val="9.0409713717974224E-2"/>
          <c:w val="0.63821434962106727"/>
          <c:h val="0.8416182963452965"/>
        </c:manualLayout>
      </c:layout>
      <c:barChart>
        <c:barDir val="bar"/>
        <c:grouping val="clustered"/>
        <c:varyColors val="0"/>
        <c:ser>
          <c:idx val="0"/>
          <c:order val="0"/>
          <c:tx>
            <c:strRef>
              <c:f>Feuil1!$B$1</c:f>
              <c:strCache>
                <c:ptCount val="1"/>
                <c:pt idx="0">
                  <c:v>Sollicitée</c:v>
                </c:pt>
              </c:strCache>
            </c:strRef>
          </c:tx>
          <c:spPr>
            <a:solidFill>
              <a:schemeClr val="accent1"/>
            </a:solidFill>
            <a:ln>
              <a:noFill/>
            </a:ln>
            <a:effectLst/>
          </c:spPr>
          <c:invertIfNegative val="0"/>
          <c:dLbls>
            <c:dLbl>
              <c:idx val="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427-4074-AA8B-D9F9A2A523F7}"/>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7-4074-AA8B-D9F9A2A523F7}"/>
                </c:ext>
              </c:extLst>
            </c:dLbl>
            <c:spPr>
              <a:noFill/>
              <a:ln>
                <a:noFill/>
              </a:ln>
              <a:effectLst/>
            </c:spPr>
            <c:txPr>
              <a:bodyPr rot="0" spcFirstLastPara="1" vertOverflow="ellipsis" vert="horz" wrap="square" lIns="38100" tIns="19050" rIns="38100" bIns="19050" anchor="ctr" anchorCtr="1">
                <a:spAutoFit/>
              </a:bodyPr>
              <a:lstStyle/>
              <a:p>
                <a:pPr>
                  <a:defRPr lang="en-US" sz="2800" b="0" i="0" u="none" strike="noStrike" kern="1200" baseline="0">
                    <a:solidFill>
                      <a:schemeClr val="tx1">
                        <a:lumMod val="75000"/>
                        <a:lumOff val="25000"/>
                      </a:schemeClr>
                    </a:solidFill>
                    <a:latin typeface="+mn-lt"/>
                    <a:ea typeface="+mn-ea"/>
                    <a:cs typeface="+mn-cs"/>
                  </a:defRPr>
                </a:pPr>
                <a:endParaRPr lang="fr-FR"/>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PASS psychiatrique</c:v>
                </c:pt>
                <c:pt idx="1">
                  <c:v>CRP</c:v>
                </c:pt>
                <c:pt idx="2">
                  <c:v>Maison de santé</c:v>
                </c:pt>
                <c:pt idx="3">
                  <c:v>Centre Frantz Fanon à Montpellier</c:v>
                </c:pt>
                <c:pt idx="4">
                  <c:v>Psychologue libéral</c:v>
                </c:pt>
                <c:pt idx="5">
                  <c:v>Hôpital/clinique psychiatrique</c:v>
                </c:pt>
                <c:pt idx="6">
                  <c:v>EMPP</c:v>
                </c:pt>
                <c:pt idx="7">
                  <c:v>CIDFF (psychologue)</c:v>
                </c:pt>
                <c:pt idx="8">
                  <c:v>Psychiatre libéral</c:v>
                </c:pt>
                <c:pt idx="9">
                  <c:v>PASS généraliste</c:v>
                </c:pt>
                <c:pt idx="10">
                  <c:v>Service des urgences hospitalières</c:v>
                </c:pt>
                <c:pt idx="11">
                  <c:v>Médecin généraliste</c:v>
                </c:pt>
                <c:pt idx="12">
                  <c:v>CMP</c:v>
                </c:pt>
              </c:strCache>
            </c:strRef>
          </c:cat>
          <c:val>
            <c:numRef>
              <c:f>Feuil1!$B$2:$B$14</c:f>
              <c:numCache>
                <c:formatCode>General</c:formatCode>
                <c:ptCount val="13"/>
                <c:pt idx="0">
                  <c:v>1</c:v>
                </c:pt>
                <c:pt idx="1">
                  <c:v>1</c:v>
                </c:pt>
                <c:pt idx="2">
                  <c:v>1</c:v>
                </c:pt>
                <c:pt idx="3">
                  <c:v>1</c:v>
                </c:pt>
                <c:pt idx="4">
                  <c:v>2</c:v>
                </c:pt>
                <c:pt idx="5">
                  <c:v>3</c:v>
                </c:pt>
                <c:pt idx="6">
                  <c:v>3</c:v>
                </c:pt>
                <c:pt idx="7">
                  <c:v>3</c:v>
                </c:pt>
                <c:pt idx="8">
                  <c:v>4</c:v>
                </c:pt>
                <c:pt idx="9">
                  <c:v>4</c:v>
                </c:pt>
                <c:pt idx="10">
                  <c:v>7</c:v>
                </c:pt>
                <c:pt idx="11">
                  <c:v>7</c:v>
                </c:pt>
                <c:pt idx="12">
                  <c:v>8</c:v>
                </c:pt>
              </c:numCache>
            </c:numRef>
          </c:val>
          <c:extLst>
            <c:ext xmlns:c16="http://schemas.microsoft.com/office/drawing/2014/chart" uri="{C3380CC4-5D6E-409C-BE32-E72D297353CC}">
              <c16:uniqueId val="{00000000-FB8F-4A29-8AC9-D5633A672EF3}"/>
            </c:ext>
          </c:extLst>
        </c:ser>
        <c:ser>
          <c:idx val="1"/>
          <c:order val="1"/>
          <c:tx>
            <c:strRef>
              <c:f>Feuil1!$C$1</c:f>
              <c:strCache>
                <c:ptCount val="1"/>
                <c:pt idx="0">
                  <c:v>Connue</c:v>
                </c:pt>
              </c:strCache>
            </c:strRef>
          </c:tx>
          <c:spPr>
            <a:solidFill>
              <a:schemeClr val="accent2"/>
            </a:solidFill>
            <a:ln>
              <a:noFill/>
            </a:ln>
            <a:effectLst/>
          </c:spPr>
          <c:invertIfNegative val="0"/>
          <c:dLbls>
            <c:dLbl>
              <c:idx val="0"/>
              <c:layout>
                <c:manualLayout>
                  <c:x val="0"/>
                  <c:y val="2.622471753965894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427-4074-AA8B-D9F9A2A523F7}"/>
                </c:ext>
              </c:extLst>
            </c:dLbl>
            <c:spPr>
              <a:noFill/>
              <a:ln>
                <a:noFill/>
              </a:ln>
              <a:effectLst/>
            </c:spPr>
            <c:txPr>
              <a:bodyPr rot="0" spcFirstLastPara="1" vertOverflow="ellipsis" vert="horz" wrap="square" anchor="ctr" anchorCtr="1"/>
              <a:lstStyle/>
              <a:p>
                <a:pPr>
                  <a:defRPr sz="2800"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PASS psychiatrique</c:v>
                </c:pt>
                <c:pt idx="1">
                  <c:v>CRP</c:v>
                </c:pt>
                <c:pt idx="2">
                  <c:v>Maison de santé</c:v>
                </c:pt>
                <c:pt idx="3">
                  <c:v>Centre Frantz Fanon à Montpellier</c:v>
                </c:pt>
                <c:pt idx="4">
                  <c:v>Psychologue libéral</c:v>
                </c:pt>
                <c:pt idx="5">
                  <c:v>Hôpital/clinique psychiatrique</c:v>
                </c:pt>
                <c:pt idx="6">
                  <c:v>EMPP</c:v>
                </c:pt>
                <c:pt idx="7">
                  <c:v>CIDFF (psychologue)</c:v>
                </c:pt>
                <c:pt idx="8">
                  <c:v>Psychiatre libéral</c:v>
                </c:pt>
                <c:pt idx="9">
                  <c:v>PASS généraliste</c:v>
                </c:pt>
                <c:pt idx="10">
                  <c:v>Service des urgences hospitalières</c:v>
                </c:pt>
                <c:pt idx="11">
                  <c:v>Médecin généraliste</c:v>
                </c:pt>
                <c:pt idx="12">
                  <c:v>CMP</c:v>
                </c:pt>
              </c:strCache>
            </c:strRef>
          </c:cat>
          <c:val>
            <c:numRef>
              <c:f>Feuil1!$C$2:$C$14</c:f>
              <c:numCache>
                <c:formatCode>General</c:formatCode>
                <c:ptCount val="13"/>
                <c:pt idx="0">
                  <c:v>1</c:v>
                </c:pt>
                <c:pt idx="1">
                  <c:v>1</c:v>
                </c:pt>
                <c:pt idx="2">
                  <c:v>1</c:v>
                </c:pt>
                <c:pt idx="3">
                  <c:v>1</c:v>
                </c:pt>
                <c:pt idx="4">
                  <c:v>1</c:v>
                </c:pt>
                <c:pt idx="5">
                  <c:v>3</c:v>
                </c:pt>
                <c:pt idx="6">
                  <c:v>3</c:v>
                </c:pt>
                <c:pt idx="7">
                  <c:v>3</c:v>
                </c:pt>
                <c:pt idx="8">
                  <c:v>4</c:v>
                </c:pt>
                <c:pt idx="9">
                  <c:v>4</c:v>
                </c:pt>
                <c:pt idx="10">
                  <c:v>7</c:v>
                </c:pt>
                <c:pt idx="11">
                  <c:v>6</c:v>
                </c:pt>
                <c:pt idx="12">
                  <c:v>8</c:v>
                </c:pt>
              </c:numCache>
            </c:numRef>
          </c:val>
          <c:extLst>
            <c:ext xmlns:c16="http://schemas.microsoft.com/office/drawing/2014/chart" uri="{C3380CC4-5D6E-409C-BE32-E72D297353CC}">
              <c16:uniqueId val="{00000001-FB8F-4A29-8AC9-D5633A672EF3}"/>
            </c:ext>
          </c:extLst>
        </c:ser>
        <c:dLbls>
          <c:showLegendKey val="0"/>
          <c:showVal val="0"/>
          <c:showCatName val="0"/>
          <c:showSerName val="0"/>
          <c:showPercent val="0"/>
          <c:showBubbleSize val="0"/>
        </c:dLbls>
        <c:gapWidth val="127"/>
        <c:axId val="1016571072"/>
        <c:axId val="1016573472"/>
      </c:barChart>
      <c:catAx>
        <c:axId val="1016571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crossAx val="1016573472"/>
        <c:crosses val="autoZero"/>
        <c:auto val="1"/>
        <c:lblAlgn val="ctr"/>
        <c:lblOffset val="100"/>
        <c:noMultiLvlLbl val="0"/>
      </c:catAx>
      <c:valAx>
        <c:axId val="1016573472"/>
        <c:scaling>
          <c:orientation val="minMax"/>
          <c:max val="8"/>
        </c:scaling>
        <c:delete val="1"/>
        <c:axPos val="b"/>
        <c:numFmt formatCode="General" sourceLinked="1"/>
        <c:majorTickMark val="none"/>
        <c:minorTickMark val="none"/>
        <c:tickLblPos val="nextTo"/>
        <c:crossAx val="1016571072"/>
        <c:crosses val="autoZero"/>
        <c:crossBetween val="between"/>
      </c:valAx>
      <c:spPr>
        <a:noFill/>
        <a:ln>
          <a:noFill/>
        </a:ln>
        <a:effectLst/>
      </c:spPr>
    </c:plotArea>
    <c:legend>
      <c:legendPos val="b"/>
      <c:layout>
        <c:manualLayout>
          <c:xMode val="edge"/>
          <c:yMode val="edge"/>
          <c:x val="0.742892425523343"/>
          <c:y val="0.47309545311923912"/>
          <c:w val="0.10139749206828824"/>
          <c:h val="0.11779895326208126"/>
        </c:manualLayout>
      </c:layou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sz="3000"/>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lumMod val="65000"/>
                    <a:lumOff val="35000"/>
                  </a:schemeClr>
                </a:solidFill>
                <a:latin typeface="+mn-lt"/>
                <a:ea typeface="+mn-ea"/>
                <a:cs typeface="+mn-cs"/>
              </a:defRPr>
            </a:pPr>
            <a:r>
              <a:rPr lang="fr-FR" b="1" noProof="0" dirty="0">
                <a:latin typeface="Aptos" panose="020B0004020202020204" pitchFamily="34" charset="0"/>
              </a:rPr>
              <a:t>Ressources connues et sollicitées</a:t>
            </a:r>
          </a:p>
        </c:rich>
      </c:tx>
      <c:layout>
        <c:manualLayout>
          <c:xMode val="edge"/>
          <c:yMode val="edge"/>
          <c:x val="0.33133572311121218"/>
          <c:y val="2.3821646767932424E-2"/>
        </c:manualLayout>
      </c:layout>
      <c:overlay val="0"/>
      <c:spPr>
        <a:noFill/>
        <a:ln>
          <a:noFill/>
        </a:ln>
        <a:effectLst/>
      </c:spPr>
      <c:txPr>
        <a:bodyPr rot="0" spcFirstLastPara="1" vertOverflow="ellipsis" vert="horz" wrap="square" anchor="ctr" anchorCtr="1"/>
        <a:lstStyle/>
        <a:p>
          <a:pPr>
            <a:defRPr sz="3600" b="1"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0.4275479438125504"/>
          <c:y val="0.10475569166198284"/>
          <c:w val="0.54611073503720964"/>
          <c:h val="0.86497037159236734"/>
        </c:manualLayout>
      </c:layout>
      <c:barChart>
        <c:barDir val="bar"/>
        <c:grouping val="clustered"/>
        <c:varyColors val="0"/>
        <c:ser>
          <c:idx val="0"/>
          <c:order val="0"/>
          <c:tx>
            <c:strRef>
              <c:f>Feuil1!$C$1</c:f>
              <c:strCache>
                <c:ptCount val="1"/>
                <c:pt idx="0">
                  <c:v>Connues</c:v>
                </c:pt>
              </c:strCache>
            </c:strRef>
          </c:tx>
          <c:spPr>
            <a:solidFill>
              <a:schemeClr val="accent1"/>
            </a:solidFill>
            <a:ln>
              <a:noFill/>
            </a:ln>
            <a:effectLst/>
          </c:spPr>
          <c:invertIfNegative val="0"/>
          <c:dLbls>
            <c:dLbl>
              <c:idx val="1"/>
              <c:layout>
                <c:manualLayout>
                  <c:x val="0"/>
                  <c:y val="-1.42929880607596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5C8B-464E-AC6B-05B6089DA26B}"/>
                </c:ext>
              </c:extLst>
            </c:dLbl>
            <c:dLbl>
              <c:idx val="4"/>
              <c:layout>
                <c:manualLayout>
                  <c:x val="-1.0112166261302862E-16"/>
                  <c:y val="-7.14649403037981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C8B-464E-AC6B-05B6089DA26B}"/>
                </c:ext>
              </c:extLst>
            </c:dLbl>
            <c:dLbl>
              <c:idx val="6"/>
              <c:delete val="1"/>
              <c:extLst>
                <c:ext xmlns:c15="http://schemas.microsoft.com/office/drawing/2012/chart" uri="{CE6537A1-D6FC-4f65-9D91-7224C49458BB}"/>
                <c:ext xmlns:c16="http://schemas.microsoft.com/office/drawing/2014/chart" uri="{C3380CC4-5D6E-409C-BE32-E72D297353CC}">
                  <c16:uniqueId val="{0000000C-5C8B-464E-AC6B-05B6089DA26B}"/>
                </c:ext>
              </c:extLst>
            </c:dLbl>
            <c:dLbl>
              <c:idx val="9"/>
              <c:layout>
                <c:manualLayout>
                  <c:x val="-1.0112166261302862E-16"/>
                  <c:y val="-4.764329353586485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C8B-464E-AC6B-05B6089DA26B}"/>
                </c:ext>
              </c:extLst>
            </c:dLbl>
            <c:dLbl>
              <c:idx val="14"/>
              <c:delete val="1"/>
              <c:extLst>
                <c:ext xmlns:c15="http://schemas.microsoft.com/office/drawing/2012/chart" uri="{CE6537A1-D6FC-4f65-9D91-7224C49458BB}"/>
                <c:ext xmlns:c16="http://schemas.microsoft.com/office/drawing/2014/chart" uri="{C3380CC4-5D6E-409C-BE32-E72D297353CC}">
                  <c16:uniqueId val="{00000009-5C8B-464E-AC6B-05B6089DA26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Feuil1!$B$2:$B$17</c:f>
              <c:strCache>
                <c:ptCount val="16"/>
                <c:pt idx="0">
                  <c:v>La case de santé Toulouse</c:v>
                </c:pt>
                <c:pt idx="1">
                  <c:v>CASO</c:v>
                </c:pt>
                <c:pt idx="2">
                  <c:v>CIDFF psychologue</c:v>
                </c:pt>
                <c:pt idx="3">
                  <c:v>Gynécologues sans frontières</c:v>
                </c:pt>
                <c:pt idx="4">
                  <c:v>Maison de santé</c:v>
                </c:pt>
                <c:pt idx="5">
                  <c:v>PASS psychiatrique</c:v>
                </c:pt>
                <c:pt idx="6">
                  <c:v>Autres associations : Accueil santé Béziers 34, ALEPH 65, Antenne médicale Croix rouge 30, psychologue de la Mission locale jeunes 30</c:v>
                </c:pt>
                <c:pt idx="7">
                  <c:v>Psychologue libéral</c:v>
                </c:pt>
                <c:pt idx="8">
                  <c:v>Centre Frantz Fanon Montpellier</c:v>
                </c:pt>
                <c:pt idx="9">
                  <c:v>Psychiatre libéral</c:v>
                </c:pt>
                <c:pt idx="10">
                  <c:v>Hôpital/clinique psychiatrique</c:v>
                </c:pt>
                <c:pt idx="11">
                  <c:v>EMPP</c:v>
                </c:pt>
                <c:pt idx="12">
                  <c:v>PASS généraliste</c:v>
                </c:pt>
                <c:pt idx="13">
                  <c:v>Services des urgences hospitalières</c:v>
                </c:pt>
                <c:pt idx="14">
                  <c:v>Médecin généraliste</c:v>
                </c:pt>
                <c:pt idx="15">
                  <c:v>CMP</c:v>
                </c:pt>
              </c:strCache>
            </c:strRef>
          </c:cat>
          <c:val>
            <c:numRef>
              <c:f>Feuil1!$C$2:$C$17</c:f>
              <c:numCache>
                <c:formatCode>General</c:formatCode>
                <c:ptCount val="16"/>
                <c:pt idx="0">
                  <c:v>2</c:v>
                </c:pt>
                <c:pt idx="1">
                  <c:v>1</c:v>
                </c:pt>
                <c:pt idx="2">
                  <c:v>9</c:v>
                </c:pt>
                <c:pt idx="3">
                  <c:v>2</c:v>
                </c:pt>
                <c:pt idx="4">
                  <c:v>3</c:v>
                </c:pt>
                <c:pt idx="5">
                  <c:v>5</c:v>
                </c:pt>
                <c:pt idx="6">
                  <c:v>4</c:v>
                </c:pt>
                <c:pt idx="7">
                  <c:v>8</c:v>
                </c:pt>
                <c:pt idx="8">
                  <c:v>8</c:v>
                </c:pt>
                <c:pt idx="9">
                  <c:v>7</c:v>
                </c:pt>
                <c:pt idx="10">
                  <c:v>13</c:v>
                </c:pt>
                <c:pt idx="11">
                  <c:v>18</c:v>
                </c:pt>
                <c:pt idx="12">
                  <c:v>17</c:v>
                </c:pt>
                <c:pt idx="13">
                  <c:v>21</c:v>
                </c:pt>
                <c:pt idx="14">
                  <c:v>20</c:v>
                </c:pt>
                <c:pt idx="15">
                  <c:v>24</c:v>
                </c:pt>
              </c:numCache>
            </c:numRef>
          </c:val>
          <c:extLst>
            <c:ext xmlns:c16="http://schemas.microsoft.com/office/drawing/2014/chart" uri="{C3380CC4-5D6E-409C-BE32-E72D297353CC}">
              <c16:uniqueId val="{00000000-CB82-47C8-A7D9-D19BE1702290}"/>
            </c:ext>
          </c:extLst>
        </c:ser>
        <c:ser>
          <c:idx val="1"/>
          <c:order val="1"/>
          <c:tx>
            <c:strRef>
              <c:f>Feuil1!$D$1</c:f>
              <c:strCache>
                <c:ptCount val="1"/>
                <c:pt idx="0">
                  <c:v>Sollicitées</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11-5C8B-464E-AC6B-05B6089DA26B}"/>
                </c:ext>
              </c:extLst>
            </c:dLbl>
            <c:dLbl>
              <c:idx val="3"/>
              <c:delete val="1"/>
              <c:extLst>
                <c:ext xmlns:c15="http://schemas.microsoft.com/office/drawing/2012/chart" uri="{CE6537A1-D6FC-4f65-9D91-7224C49458BB}"/>
                <c:ext xmlns:c16="http://schemas.microsoft.com/office/drawing/2014/chart" uri="{C3380CC4-5D6E-409C-BE32-E72D297353CC}">
                  <c16:uniqueId val="{00000010-5C8B-464E-AC6B-05B6089DA26B}"/>
                </c:ext>
              </c:extLst>
            </c:dLbl>
            <c:dLbl>
              <c:idx val="4"/>
              <c:delete val="1"/>
              <c:extLst>
                <c:ext xmlns:c15="http://schemas.microsoft.com/office/drawing/2012/chart" uri="{CE6537A1-D6FC-4f65-9D91-7224C49458BB}"/>
                <c:ext xmlns:c16="http://schemas.microsoft.com/office/drawing/2014/chart" uri="{C3380CC4-5D6E-409C-BE32-E72D297353CC}">
                  <c16:uniqueId val="{00000005-5C8B-464E-AC6B-05B6089DA26B}"/>
                </c:ext>
              </c:extLst>
            </c:dLbl>
            <c:dLbl>
              <c:idx val="6"/>
              <c:layout>
                <c:manualLayout>
                  <c:x val="-1.0112166261302862E-16"/>
                  <c:y val="8.337576368776349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C8B-464E-AC6B-05B6089DA26B}"/>
                </c:ext>
              </c:extLst>
            </c:dLbl>
            <c:dLbl>
              <c:idx val="9"/>
              <c:delete val="1"/>
              <c:extLst>
                <c:ext xmlns:c15="http://schemas.microsoft.com/office/drawing/2012/chart" uri="{CE6537A1-D6FC-4f65-9D91-7224C49458BB}"/>
                <c:ext xmlns:c16="http://schemas.microsoft.com/office/drawing/2014/chart" uri="{C3380CC4-5D6E-409C-BE32-E72D297353CC}">
                  <c16:uniqueId val="{0000000B-5C8B-464E-AC6B-05B6089DA26B}"/>
                </c:ext>
              </c:extLst>
            </c:dLbl>
            <c:dLbl>
              <c:idx val="14"/>
              <c:layout>
                <c:manualLayout>
                  <c:x val="1.0112166261302862E-16"/>
                  <c:y val="1.07197410455695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C8B-464E-AC6B-05B6089DA26B}"/>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Feuil1!$B$2:$B$17</c:f>
              <c:strCache>
                <c:ptCount val="16"/>
                <c:pt idx="0">
                  <c:v>La case de santé Toulouse</c:v>
                </c:pt>
                <c:pt idx="1">
                  <c:v>CASO</c:v>
                </c:pt>
                <c:pt idx="2">
                  <c:v>CIDFF psychologue</c:v>
                </c:pt>
                <c:pt idx="3">
                  <c:v>Gynécologues sans frontières</c:v>
                </c:pt>
                <c:pt idx="4">
                  <c:v>Maison de santé</c:v>
                </c:pt>
                <c:pt idx="5">
                  <c:v>PASS psychiatrique</c:v>
                </c:pt>
                <c:pt idx="6">
                  <c:v>Autres associations : Accueil santé Béziers 34, ALEPH 65, Antenne médicale Croix rouge 30, psychologue de la Mission locale jeunes 30</c:v>
                </c:pt>
                <c:pt idx="7">
                  <c:v>Psychologue libéral</c:v>
                </c:pt>
                <c:pt idx="8">
                  <c:v>Centre Frantz Fanon Montpellier</c:v>
                </c:pt>
                <c:pt idx="9">
                  <c:v>Psychiatre libéral</c:v>
                </c:pt>
                <c:pt idx="10">
                  <c:v>Hôpital/clinique psychiatrique</c:v>
                </c:pt>
                <c:pt idx="11">
                  <c:v>EMPP</c:v>
                </c:pt>
                <c:pt idx="12">
                  <c:v>PASS généraliste</c:v>
                </c:pt>
                <c:pt idx="13">
                  <c:v>Services des urgences hospitalières</c:v>
                </c:pt>
                <c:pt idx="14">
                  <c:v>Médecin généraliste</c:v>
                </c:pt>
                <c:pt idx="15">
                  <c:v>CMP</c:v>
                </c:pt>
              </c:strCache>
            </c:strRef>
          </c:cat>
          <c:val>
            <c:numRef>
              <c:f>Feuil1!$D$2:$D$17</c:f>
              <c:numCache>
                <c:formatCode>General</c:formatCode>
                <c:ptCount val="16"/>
                <c:pt idx="0">
                  <c:v>1</c:v>
                </c:pt>
                <c:pt idx="1">
                  <c:v>1</c:v>
                </c:pt>
                <c:pt idx="2">
                  <c:v>1</c:v>
                </c:pt>
                <c:pt idx="3">
                  <c:v>2</c:v>
                </c:pt>
                <c:pt idx="4">
                  <c:v>3</c:v>
                </c:pt>
                <c:pt idx="5">
                  <c:v>4</c:v>
                </c:pt>
                <c:pt idx="6">
                  <c:v>4</c:v>
                </c:pt>
                <c:pt idx="7">
                  <c:v>6</c:v>
                </c:pt>
                <c:pt idx="8">
                  <c:v>6</c:v>
                </c:pt>
                <c:pt idx="9">
                  <c:v>7</c:v>
                </c:pt>
                <c:pt idx="10">
                  <c:v>8</c:v>
                </c:pt>
                <c:pt idx="11">
                  <c:v>13</c:v>
                </c:pt>
                <c:pt idx="12">
                  <c:v>14</c:v>
                </c:pt>
                <c:pt idx="13">
                  <c:v>20</c:v>
                </c:pt>
                <c:pt idx="14">
                  <c:v>20</c:v>
                </c:pt>
                <c:pt idx="15">
                  <c:v>22</c:v>
                </c:pt>
              </c:numCache>
            </c:numRef>
          </c:val>
          <c:extLst>
            <c:ext xmlns:c16="http://schemas.microsoft.com/office/drawing/2014/chart" uri="{C3380CC4-5D6E-409C-BE32-E72D297353CC}">
              <c16:uniqueId val="{00000001-CB82-47C8-A7D9-D19BE1702290}"/>
            </c:ext>
          </c:extLst>
        </c:ser>
        <c:dLbls>
          <c:showLegendKey val="0"/>
          <c:showVal val="0"/>
          <c:showCatName val="0"/>
          <c:showSerName val="0"/>
          <c:showPercent val="0"/>
          <c:showBubbleSize val="0"/>
        </c:dLbls>
        <c:gapWidth val="182"/>
        <c:axId val="104897887"/>
        <c:axId val="104898367"/>
      </c:barChart>
      <c:catAx>
        <c:axId val="10489788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fr-FR"/>
          </a:p>
        </c:txPr>
        <c:crossAx val="104898367"/>
        <c:crosses val="autoZero"/>
        <c:auto val="1"/>
        <c:lblAlgn val="ctr"/>
        <c:lblOffset val="100"/>
        <c:noMultiLvlLbl val="0"/>
      </c:catAx>
      <c:valAx>
        <c:axId val="104898367"/>
        <c:scaling>
          <c:orientation val="minMax"/>
          <c:max val="24"/>
          <c:min val="0"/>
        </c:scaling>
        <c:delete val="1"/>
        <c:axPos val="b"/>
        <c:numFmt formatCode="General" sourceLinked="1"/>
        <c:majorTickMark val="out"/>
        <c:minorTickMark val="none"/>
        <c:tickLblPos val="nextTo"/>
        <c:crossAx val="104897887"/>
        <c:crosses val="autoZero"/>
        <c:crossBetween val="between"/>
        <c:majorUnit val="6"/>
      </c:valAx>
      <c:spPr>
        <a:noFill/>
        <a:ln>
          <a:noFill/>
        </a:ln>
        <a:effectLst/>
      </c:spPr>
    </c:plotArea>
    <c:legend>
      <c:legendPos val="b"/>
      <c:layout>
        <c:manualLayout>
          <c:xMode val="edge"/>
          <c:yMode val="edge"/>
          <c:x val="0.75242883449115172"/>
          <c:y val="0.53755778038898872"/>
          <c:w val="0.18254770141091864"/>
          <c:h val="0.10273535341523166"/>
        </c:manualLayout>
      </c:layout>
      <c:overlay val="0"/>
      <c:spPr>
        <a:noFill/>
        <a:ln>
          <a:noFill/>
        </a:ln>
        <a:effectLst/>
      </c:spPr>
      <c:txPr>
        <a:bodyPr rot="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accent1"/>
      </a:solidFill>
    </a:ln>
    <a:effectLst/>
  </c:spPr>
  <c:txPr>
    <a:bodyPr/>
    <a:lstStyle/>
    <a:p>
      <a:pPr>
        <a:defRPr sz="30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88ECCFE-D1BB-5736-8E11-74FCA9CE4246}"/>
              </a:ext>
            </a:extLst>
          </p:cNvPr>
          <p:cNvSpPr>
            <a:spLocks noGrp="1"/>
          </p:cNvSpPr>
          <p:nvPr>
            <p:ph type="hdr" sz="quarter"/>
          </p:nvPr>
        </p:nvSpPr>
        <p:spPr>
          <a:xfrm>
            <a:off x="3" y="2"/>
            <a:ext cx="2972547" cy="494266"/>
          </a:xfrm>
          <a:prstGeom prst="rect">
            <a:avLst/>
          </a:prstGeom>
        </p:spPr>
        <p:txBody>
          <a:bodyPr vert="horz" lIns="91464" tIns="45731" rIns="91464" bIns="45731"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7C60A628-FB9C-D94E-6814-1A2246334B0F}"/>
              </a:ext>
            </a:extLst>
          </p:cNvPr>
          <p:cNvSpPr>
            <a:spLocks noGrp="1"/>
          </p:cNvSpPr>
          <p:nvPr>
            <p:ph type="dt" sz="quarter" idx="1"/>
          </p:nvPr>
        </p:nvSpPr>
        <p:spPr>
          <a:xfrm>
            <a:off x="3883853" y="2"/>
            <a:ext cx="2972547" cy="494266"/>
          </a:xfrm>
          <a:prstGeom prst="rect">
            <a:avLst/>
          </a:prstGeom>
        </p:spPr>
        <p:txBody>
          <a:bodyPr vert="horz" lIns="91464" tIns="45731" rIns="91464" bIns="45731" rtlCol="0"/>
          <a:lstStyle>
            <a:lvl1pPr algn="r">
              <a:defRPr sz="1200"/>
            </a:lvl1pPr>
          </a:lstStyle>
          <a:p>
            <a:fld id="{BB33B1C3-7414-4710-97C1-DA885D65A9B7}" type="datetimeFigureOut">
              <a:rPr lang="fr-FR" smtClean="0"/>
              <a:t>01/09/2026</a:t>
            </a:fld>
            <a:endParaRPr lang="fr-FR"/>
          </a:p>
        </p:txBody>
      </p:sp>
      <p:sp>
        <p:nvSpPr>
          <p:cNvPr id="4" name="Espace réservé du pied de page 3">
            <a:extLst>
              <a:ext uri="{FF2B5EF4-FFF2-40B4-BE49-F238E27FC236}">
                <a16:creationId xmlns:a16="http://schemas.microsoft.com/office/drawing/2014/main" id="{A3918CC4-2A93-5BF6-334C-65F0FD466CDD}"/>
              </a:ext>
            </a:extLst>
          </p:cNvPr>
          <p:cNvSpPr>
            <a:spLocks noGrp="1"/>
          </p:cNvSpPr>
          <p:nvPr>
            <p:ph type="ftr" sz="quarter" idx="2"/>
          </p:nvPr>
        </p:nvSpPr>
        <p:spPr>
          <a:xfrm>
            <a:off x="3" y="9379987"/>
            <a:ext cx="2972547" cy="494266"/>
          </a:xfrm>
          <a:prstGeom prst="rect">
            <a:avLst/>
          </a:prstGeom>
        </p:spPr>
        <p:txBody>
          <a:bodyPr vert="horz" lIns="91464" tIns="45731" rIns="91464" bIns="45731" rtlCol="0" anchor="b"/>
          <a:lstStyle>
            <a:lvl1pPr algn="l">
              <a:defRPr sz="1200"/>
            </a:lvl1pPr>
          </a:lstStyle>
          <a:p>
            <a:r>
              <a:rPr lang="fr-FR"/>
              <a:t>Creai-ORS Occitanie. La santé mentale des demandeurs d'asile et des BPI hébergés en CADA et CPH ouaccompagnés par les opérateurs AGIR. 2025.</a:t>
            </a:r>
          </a:p>
        </p:txBody>
      </p:sp>
      <p:sp>
        <p:nvSpPr>
          <p:cNvPr id="5" name="Espace réservé du numéro de diapositive 4">
            <a:extLst>
              <a:ext uri="{FF2B5EF4-FFF2-40B4-BE49-F238E27FC236}">
                <a16:creationId xmlns:a16="http://schemas.microsoft.com/office/drawing/2014/main" id="{02D3D93B-7E46-E9AF-DB9B-59CDC0127D6C}"/>
              </a:ext>
            </a:extLst>
          </p:cNvPr>
          <p:cNvSpPr>
            <a:spLocks noGrp="1"/>
          </p:cNvSpPr>
          <p:nvPr>
            <p:ph type="sldNum" sz="quarter" idx="3"/>
          </p:nvPr>
        </p:nvSpPr>
        <p:spPr>
          <a:xfrm>
            <a:off x="3883853" y="9379987"/>
            <a:ext cx="2972547" cy="494266"/>
          </a:xfrm>
          <a:prstGeom prst="rect">
            <a:avLst/>
          </a:prstGeom>
        </p:spPr>
        <p:txBody>
          <a:bodyPr vert="horz" lIns="91464" tIns="45731" rIns="91464" bIns="45731" rtlCol="0" anchor="b"/>
          <a:lstStyle>
            <a:lvl1pPr algn="r">
              <a:defRPr sz="1200"/>
            </a:lvl1pPr>
          </a:lstStyle>
          <a:p>
            <a:fld id="{9677F1B7-14D3-4775-9344-5F3C980D3995}" type="slidenum">
              <a:rPr lang="fr-FR" smtClean="0"/>
              <a:t>‹N°›</a:t>
            </a:fld>
            <a:endParaRPr lang="fr-FR"/>
          </a:p>
        </p:txBody>
      </p:sp>
    </p:spTree>
    <p:extLst>
      <p:ext uri="{BB962C8B-B14F-4D97-AF65-F5344CB8AC3E}">
        <p14:creationId xmlns:p14="http://schemas.microsoft.com/office/powerpoint/2010/main" val="21359162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3" y="2"/>
            <a:ext cx="2972547" cy="494266"/>
          </a:xfrm>
          <a:prstGeom prst="rect">
            <a:avLst/>
          </a:prstGeom>
        </p:spPr>
        <p:txBody>
          <a:bodyPr vert="horz" lIns="91464" tIns="45731" rIns="91464" bIns="45731" rtlCol="0"/>
          <a:lstStyle>
            <a:lvl1pPr algn="l">
              <a:defRPr sz="1200"/>
            </a:lvl1pPr>
          </a:lstStyle>
          <a:p>
            <a:endParaRPr lang="fr-FR"/>
          </a:p>
        </p:txBody>
      </p:sp>
      <p:sp>
        <p:nvSpPr>
          <p:cNvPr id="3" name="Espace réservé de la date 2"/>
          <p:cNvSpPr>
            <a:spLocks noGrp="1"/>
          </p:cNvSpPr>
          <p:nvPr>
            <p:ph type="dt" idx="1"/>
          </p:nvPr>
        </p:nvSpPr>
        <p:spPr>
          <a:xfrm>
            <a:off x="3883853" y="2"/>
            <a:ext cx="2972547" cy="494266"/>
          </a:xfrm>
          <a:prstGeom prst="rect">
            <a:avLst/>
          </a:prstGeom>
        </p:spPr>
        <p:txBody>
          <a:bodyPr vert="horz" lIns="91464" tIns="45731" rIns="91464" bIns="45731" rtlCol="0"/>
          <a:lstStyle>
            <a:lvl1pPr algn="r">
              <a:defRPr sz="1200"/>
            </a:lvl1pPr>
          </a:lstStyle>
          <a:p>
            <a:fld id="{99B6D364-04B8-4209-B514-23446B368C3A}" type="datetimeFigureOut">
              <a:rPr lang="fr-FR" smtClean="0"/>
              <a:t>01/09/2026</a:t>
            </a:fld>
            <a:endParaRPr lang="fr-FR"/>
          </a:p>
        </p:txBody>
      </p:sp>
      <p:sp>
        <p:nvSpPr>
          <p:cNvPr id="4" name="Espace réservé de l'image des diapositives 3"/>
          <p:cNvSpPr>
            <a:spLocks noGrp="1" noRot="1" noChangeAspect="1"/>
          </p:cNvSpPr>
          <p:nvPr>
            <p:ph type="sldImg" idx="2"/>
          </p:nvPr>
        </p:nvSpPr>
        <p:spPr>
          <a:xfrm>
            <a:off x="2252663" y="1235075"/>
            <a:ext cx="2352675" cy="3332163"/>
          </a:xfrm>
          <a:prstGeom prst="rect">
            <a:avLst/>
          </a:prstGeom>
          <a:noFill/>
          <a:ln w="12700">
            <a:solidFill>
              <a:prstClr val="black"/>
            </a:solidFill>
          </a:ln>
        </p:spPr>
        <p:txBody>
          <a:bodyPr vert="horz" lIns="91464" tIns="45731" rIns="91464" bIns="45731" rtlCol="0" anchor="ctr"/>
          <a:lstStyle/>
          <a:p>
            <a:endParaRPr lang="fr-FR"/>
          </a:p>
        </p:txBody>
      </p:sp>
      <p:sp>
        <p:nvSpPr>
          <p:cNvPr id="5" name="Espace réservé des notes 4"/>
          <p:cNvSpPr>
            <a:spLocks noGrp="1"/>
          </p:cNvSpPr>
          <p:nvPr>
            <p:ph type="body" sz="quarter" idx="3"/>
          </p:nvPr>
        </p:nvSpPr>
        <p:spPr>
          <a:xfrm>
            <a:off x="685481" y="4751580"/>
            <a:ext cx="5487041" cy="3887798"/>
          </a:xfrm>
          <a:prstGeom prst="rect">
            <a:avLst/>
          </a:prstGeom>
        </p:spPr>
        <p:txBody>
          <a:bodyPr vert="horz" lIns="91464" tIns="45731" rIns="91464" bIns="4573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3" y="9379987"/>
            <a:ext cx="2972547" cy="494266"/>
          </a:xfrm>
          <a:prstGeom prst="rect">
            <a:avLst/>
          </a:prstGeom>
        </p:spPr>
        <p:txBody>
          <a:bodyPr vert="horz" lIns="91464" tIns="45731" rIns="91464" bIns="45731" rtlCol="0" anchor="b"/>
          <a:lstStyle>
            <a:lvl1pPr algn="l">
              <a:defRPr sz="1200"/>
            </a:lvl1pPr>
          </a:lstStyle>
          <a:p>
            <a:r>
              <a:rPr lang="fr-FR"/>
              <a:t>Creai-ORS Occitanie. La santé mentale des demandeurs d'asile et des BPI hébergés en CADA et CPH ouaccompagnés par les opérateurs AGIR. 2025.</a:t>
            </a:r>
          </a:p>
        </p:txBody>
      </p:sp>
      <p:sp>
        <p:nvSpPr>
          <p:cNvPr id="7" name="Espace réservé du numéro de diapositive 6"/>
          <p:cNvSpPr>
            <a:spLocks noGrp="1"/>
          </p:cNvSpPr>
          <p:nvPr>
            <p:ph type="sldNum" sz="quarter" idx="5"/>
          </p:nvPr>
        </p:nvSpPr>
        <p:spPr>
          <a:xfrm>
            <a:off x="3883853" y="9379987"/>
            <a:ext cx="2972547" cy="494266"/>
          </a:xfrm>
          <a:prstGeom prst="rect">
            <a:avLst/>
          </a:prstGeom>
        </p:spPr>
        <p:txBody>
          <a:bodyPr vert="horz" lIns="91464" tIns="45731" rIns="91464" bIns="45731" rtlCol="0" anchor="b"/>
          <a:lstStyle>
            <a:lvl1pPr algn="r">
              <a:defRPr sz="1200"/>
            </a:lvl1pPr>
          </a:lstStyle>
          <a:p>
            <a:fld id="{DD4EDF79-1629-4A00-A8A6-EEBBB34FDAEB}" type="slidenum">
              <a:rPr lang="fr-FR" smtClean="0"/>
              <a:t>‹N°›</a:t>
            </a:fld>
            <a:endParaRPr lang="fr-FR"/>
          </a:p>
        </p:txBody>
      </p:sp>
    </p:spTree>
    <p:extLst>
      <p:ext uri="{BB962C8B-B14F-4D97-AF65-F5344CB8AC3E}">
        <p14:creationId xmlns:p14="http://schemas.microsoft.com/office/powerpoint/2010/main" val="122082250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a:p>
        </p:txBody>
      </p:sp>
    </p:spTree>
    <p:extLst>
      <p:ext uri="{BB962C8B-B14F-4D97-AF65-F5344CB8AC3E}">
        <p14:creationId xmlns:p14="http://schemas.microsoft.com/office/powerpoint/2010/main" val="2272491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22D1F7-1E5E-C4E3-BB49-6A1374993072}"/>
              </a:ext>
            </a:extLst>
          </p:cNvPr>
          <p:cNvSpPr>
            <a:spLocks noGrp="1"/>
          </p:cNvSpPr>
          <p:nvPr>
            <p:ph type="ctrTitle"/>
          </p:nvPr>
        </p:nvSpPr>
        <p:spPr>
          <a:xfrm>
            <a:off x="2672953" y="4954765"/>
            <a:ext cx="16037719" cy="10540259"/>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5925C2A-5845-EB2D-A83C-21F89F96A9C6}"/>
              </a:ext>
            </a:extLst>
          </p:cNvPr>
          <p:cNvSpPr>
            <a:spLocks noGrp="1"/>
          </p:cNvSpPr>
          <p:nvPr>
            <p:ph type="subTitle" idx="1"/>
          </p:nvPr>
        </p:nvSpPr>
        <p:spPr>
          <a:xfrm>
            <a:off x="2672953" y="15901497"/>
            <a:ext cx="16037719" cy="730949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4AC083A-19EA-2D04-701F-48FD5B57A6CC}"/>
              </a:ext>
            </a:extLst>
          </p:cNvPr>
          <p:cNvSpPr>
            <a:spLocks noGrp="1"/>
          </p:cNvSpPr>
          <p:nvPr>
            <p:ph type="dt" sz="half" idx="10"/>
          </p:nvPr>
        </p:nvSpPr>
        <p:spPr>
          <a:xfrm>
            <a:off x="1470124" y="28060639"/>
            <a:ext cx="4811316" cy="1611875"/>
          </a:xfrm>
          <a:prstGeom prst="rect">
            <a:avLst/>
          </a:prstGeom>
        </p:spPr>
        <p:txBody>
          <a:bodyPr/>
          <a:lstStyle/>
          <a:p>
            <a:fld id="{AF518D18-F932-4952-A9EC-ED6A3AD7AFCF}" type="datetime1">
              <a:rPr lang="fr-FR" smtClean="0"/>
              <a:t>01/09/2026</a:t>
            </a:fld>
            <a:endParaRPr lang="fr-FR"/>
          </a:p>
        </p:txBody>
      </p:sp>
      <p:sp>
        <p:nvSpPr>
          <p:cNvPr id="5" name="Espace réservé du pied de page 4">
            <a:extLst>
              <a:ext uri="{FF2B5EF4-FFF2-40B4-BE49-F238E27FC236}">
                <a16:creationId xmlns:a16="http://schemas.microsoft.com/office/drawing/2014/main" id="{BDA288AD-C6D6-0307-03DE-D23A4D5D6A1E}"/>
              </a:ext>
            </a:extLst>
          </p:cNvPr>
          <p:cNvSpPr>
            <a:spLocks noGrp="1"/>
          </p:cNvSpPr>
          <p:nvPr>
            <p:ph type="ftr" sz="quarter" idx="11"/>
          </p:nvPr>
        </p:nvSpPr>
        <p:spPr/>
        <p:txBody>
          <a:bodyPr/>
          <a:lstStyle/>
          <a:p>
            <a:pPr algn="l"/>
            <a:r>
              <a:rPr lang="fr-FR" dirty="0"/>
              <a:t>Creai-ORS Occitanie. La santé mentale des demandeurs d'asile et des BPI hébergés en CADA et CPH </a:t>
            </a:r>
            <a:r>
              <a:rPr lang="fr-FR" dirty="0" err="1"/>
              <a:t>ouaccompagnés</a:t>
            </a:r>
            <a:r>
              <a:rPr lang="fr-FR" dirty="0"/>
              <a:t> par les opérateurs AGIR. 2025.</a:t>
            </a:r>
          </a:p>
        </p:txBody>
      </p:sp>
      <p:sp>
        <p:nvSpPr>
          <p:cNvPr id="6" name="Espace réservé du numéro de diapositive 5">
            <a:extLst>
              <a:ext uri="{FF2B5EF4-FFF2-40B4-BE49-F238E27FC236}">
                <a16:creationId xmlns:a16="http://schemas.microsoft.com/office/drawing/2014/main" id="{A6AF7349-CA2F-0280-3439-B3D37524409F}"/>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2083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A12D63-7D2E-F32A-FCF6-A2F6996D17D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C159EB-4EC5-68B4-0DB0-C15A5E7077A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4D5F71D-109D-149C-F1C6-69FC4F4E7605}"/>
              </a:ext>
            </a:extLst>
          </p:cNvPr>
          <p:cNvSpPr>
            <a:spLocks noGrp="1"/>
          </p:cNvSpPr>
          <p:nvPr>
            <p:ph type="dt" sz="half" idx="10"/>
          </p:nvPr>
        </p:nvSpPr>
        <p:spPr>
          <a:xfrm>
            <a:off x="1470124" y="28060639"/>
            <a:ext cx="4811316" cy="1611875"/>
          </a:xfrm>
          <a:prstGeom prst="rect">
            <a:avLst/>
          </a:prstGeom>
        </p:spPr>
        <p:txBody>
          <a:bodyPr/>
          <a:lstStyle/>
          <a:p>
            <a:fld id="{4856C42F-7CAC-4D26-B87D-A02315034419}" type="datetime1">
              <a:rPr lang="fr-FR" smtClean="0"/>
              <a:t>01/09/2026</a:t>
            </a:fld>
            <a:endParaRPr lang="fr-FR"/>
          </a:p>
        </p:txBody>
      </p:sp>
      <p:sp>
        <p:nvSpPr>
          <p:cNvPr id="5" name="Espace réservé du pied de page 4">
            <a:extLst>
              <a:ext uri="{FF2B5EF4-FFF2-40B4-BE49-F238E27FC236}">
                <a16:creationId xmlns:a16="http://schemas.microsoft.com/office/drawing/2014/main" id="{7D657A24-BF41-C492-A17F-3B74CDD8D06D}"/>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2315320E-078E-4E61-06F0-BC776FBC4927}"/>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2323142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D45DC0-79EF-DC36-5EFE-1BD366D79628}"/>
              </a:ext>
            </a:extLst>
          </p:cNvPr>
          <p:cNvSpPr>
            <a:spLocks noGrp="1"/>
          </p:cNvSpPr>
          <p:nvPr>
            <p:ph type="title"/>
          </p:nvPr>
        </p:nvSpPr>
        <p:spPr>
          <a:xfrm>
            <a:off x="1458987" y="7547783"/>
            <a:ext cx="18443377" cy="12593645"/>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A4CB4FA-6A0E-12CB-3B5E-903AEB990013}"/>
              </a:ext>
            </a:extLst>
          </p:cNvPr>
          <p:cNvSpPr>
            <a:spLocks noGrp="1"/>
          </p:cNvSpPr>
          <p:nvPr>
            <p:ph type="body" idx="1"/>
          </p:nvPr>
        </p:nvSpPr>
        <p:spPr>
          <a:xfrm>
            <a:off x="1458987" y="20260569"/>
            <a:ext cx="18443377" cy="662270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0842857C-DBD3-C491-23BF-8CB01489DAFD}"/>
              </a:ext>
            </a:extLst>
          </p:cNvPr>
          <p:cNvSpPr>
            <a:spLocks noGrp="1"/>
          </p:cNvSpPr>
          <p:nvPr>
            <p:ph type="dt" sz="half" idx="10"/>
          </p:nvPr>
        </p:nvSpPr>
        <p:spPr>
          <a:xfrm>
            <a:off x="1470124" y="28060639"/>
            <a:ext cx="4811316" cy="1611875"/>
          </a:xfrm>
          <a:prstGeom prst="rect">
            <a:avLst/>
          </a:prstGeom>
        </p:spPr>
        <p:txBody>
          <a:bodyPr/>
          <a:lstStyle/>
          <a:p>
            <a:fld id="{AF9D896B-3169-40CB-BFA1-C14D378C73CC}" type="datetime1">
              <a:rPr lang="fr-FR" smtClean="0"/>
              <a:t>01/09/2026</a:t>
            </a:fld>
            <a:endParaRPr lang="fr-FR"/>
          </a:p>
        </p:txBody>
      </p:sp>
      <p:sp>
        <p:nvSpPr>
          <p:cNvPr id="5" name="Espace réservé du pied de page 4">
            <a:extLst>
              <a:ext uri="{FF2B5EF4-FFF2-40B4-BE49-F238E27FC236}">
                <a16:creationId xmlns:a16="http://schemas.microsoft.com/office/drawing/2014/main" id="{754E5DC1-BCA8-9E58-ADCE-C6DD92ABD71B}"/>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99915BC2-F505-A85F-2A84-C67F09073FD6}"/>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793328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BC8C9D-FAA9-DAA1-91E2-0D8292A7A1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7456BFE-0DC6-A1E2-BEE2-D8B71A55EF35}"/>
              </a:ext>
            </a:extLst>
          </p:cNvPr>
          <p:cNvSpPr>
            <a:spLocks noGrp="1"/>
          </p:cNvSpPr>
          <p:nvPr>
            <p:ph sz="half" idx="1"/>
          </p:nvPr>
        </p:nvSpPr>
        <p:spPr>
          <a:xfrm>
            <a:off x="1470124" y="8059374"/>
            <a:ext cx="9088041" cy="1920934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C8859194-807E-CEA7-A8BA-E1BD95573526}"/>
              </a:ext>
            </a:extLst>
          </p:cNvPr>
          <p:cNvSpPr>
            <a:spLocks noGrp="1"/>
          </p:cNvSpPr>
          <p:nvPr>
            <p:ph sz="half" idx="2"/>
          </p:nvPr>
        </p:nvSpPr>
        <p:spPr>
          <a:xfrm>
            <a:off x="10825460" y="8059374"/>
            <a:ext cx="9088041" cy="1920934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FD815A3-E60A-C8E3-D9A1-5C6EF6DE6998}"/>
              </a:ext>
            </a:extLst>
          </p:cNvPr>
          <p:cNvSpPr>
            <a:spLocks noGrp="1"/>
          </p:cNvSpPr>
          <p:nvPr>
            <p:ph type="dt" sz="half" idx="10"/>
          </p:nvPr>
        </p:nvSpPr>
        <p:spPr>
          <a:xfrm>
            <a:off x="1470124" y="28060639"/>
            <a:ext cx="4811316" cy="1611875"/>
          </a:xfrm>
          <a:prstGeom prst="rect">
            <a:avLst/>
          </a:prstGeom>
        </p:spPr>
        <p:txBody>
          <a:bodyPr/>
          <a:lstStyle/>
          <a:p>
            <a:fld id="{B819E26D-FAA4-41BD-AE6E-35ED2D0604E9}" type="datetime1">
              <a:rPr lang="fr-FR" smtClean="0"/>
              <a:t>01/09/2026</a:t>
            </a:fld>
            <a:endParaRPr lang="fr-FR"/>
          </a:p>
        </p:txBody>
      </p:sp>
      <p:sp>
        <p:nvSpPr>
          <p:cNvPr id="6" name="Espace réservé du pied de page 5">
            <a:extLst>
              <a:ext uri="{FF2B5EF4-FFF2-40B4-BE49-F238E27FC236}">
                <a16:creationId xmlns:a16="http://schemas.microsoft.com/office/drawing/2014/main" id="{7DAB29CC-3576-E4F3-A221-ACA6B3D327AC}"/>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0C17EAC0-6D7A-8BB5-9958-A04EFB21A5B7}"/>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424203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E7B42A-8821-3394-84D7-61D5D1EFAF18}"/>
              </a:ext>
            </a:extLst>
          </p:cNvPr>
          <p:cNvSpPr>
            <a:spLocks noGrp="1"/>
          </p:cNvSpPr>
          <p:nvPr>
            <p:ph type="title"/>
          </p:nvPr>
        </p:nvSpPr>
        <p:spPr>
          <a:xfrm>
            <a:off x="1472909" y="1611877"/>
            <a:ext cx="18443377" cy="5851808"/>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84CBACE-250F-E270-7F74-40E995FA20BD}"/>
              </a:ext>
            </a:extLst>
          </p:cNvPr>
          <p:cNvSpPr>
            <a:spLocks noGrp="1"/>
          </p:cNvSpPr>
          <p:nvPr>
            <p:ph type="body" idx="1"/>
          </p:nvPr>
        </p:nvSpPr>
        <p:spPr>
          <a:xfrm>
            <a:off x="1472910" y="7421634"/>
            <a:ext cx="9046275" cy="363722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BF12B22-F7B5-9A7F-72C3-3DCD6167D8D9}"/>
              </a:ext>
            </a:extLst>
          </p:cNvPr>
          <p:cNvSpPr>
            <a:spLocks noGrp="1"/>
          </p:cNvSpPr>
          <p:nvPr>
            <p:ph sz="half" idx="2"/>
          </p:nvPr>
        </p:nvSpPr>
        <p:spPr>
          <a:xfrm>
            <a:off x="1472910" y="11058863"/>
            <a:ext cx="9046275" cy="1626592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48E99AB-FE11-2DD4-29A4-9751F4AB363C}"/>
              </a:ext>
            </a:extLst>
          </p:cNvPr>
          <p:cNvSpPr>
            <a:spLocks noGrp="1"/>
          </p:cNvSpPr>
          <p:nvPr>
            <p:ph type="body" sz="quarter" idx="3"/>
          </p:nvPr>
        </p:nvSpPr>
        <p:spPr>
          <a:xfrm>
            <a:off x="10825460" y="7421634"/>
            <a:ext cx="9090826" cy="363722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C64F42D-C949-F770-3C0D-FA7DC6CF6DD3}"/>
              </a:ext>
            </a:extLst>
          </p:cNvPr>
          <p:cNvSpPr>
            <a:spLocks noGrp="1"/>
          </p:cNvSpPr>
          <p:nvPr>
            <p:ph sz="quarter" idx="4"/>
          </p:nvPr>
        </p:nvSpPr>
        <p:spPr>
          <a:xfrm>
            <a:off x="10825460" y="11058863"/>
            <a:ext cx="9090826" cy="1626592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B911D07-10DE-260C-47C2-A53A8AA8FC54}"/>
              </a:ext>
            </a:extLst>
          </p:cNvPr>
          <p:cNvSpPr>
            <a:spLocks noGrp="1"/>
          </p:cNvSpPr>
          <p:nvPr>
            <p:ph type="dt" sz="half" idx="10"/>
          </p:nvPr>
        </p:nvSpPr>
        <p:spPr>
          <a:xfrm>
            <a:off x="1470124" y="28060639"/>
            <a:ext cx="4811316" cy="1611875"/>
          </a:xfrm>
          <a:prstGeom prst="rect">
            <a:avLst/>
          </a:prstGeom>
        </p:spPr>
        <p:txBody>
          <a:bodyPr/>
          <a:lstStyle/>
          <a:p>
            <a:fld id="{4DA01708-2830-4A6B-8316-B213C7C039AD}" type="datetime1">
              <a:rPr lang="fr-FR" smtClean="0"/>
              <a:t>01/09/2026</a:t>
            </a:fld>
            <a:endParaRPr lang="fr-FR"/>
          </a:p>
        </p:txBody>
      </p:sp>
      <p:sp>
        <p:nvSpPr>
          <p:cNvPr id="8" name="Espace réservé du pied de page 7">
            <a:extLst>
              <a:ext uri="{FF2B5EF4-FFF2-40B4-BE49-F238E27FC236}">
                <a16:creationId xmlns:a16="http://schemas.microsoft.com/office/drawing/2014/main" id="{C63C8F4B-D3DE-0821-4916-611D99E50CAB}"/>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9" name="Espace réservé du numéro de diapositive 8">
            <a:extLst>
              <a:ext uri="{FF2B5EF4-FFF2-40B4-BE49-F238E27FC236}">
                <a16:creationId xmlns:a16="http://schemas.microsoft.com/office/drawing/2014/main" id="{66AEE917-C647-172F-9445-AABBBCA6C2FD}"/>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58959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37A437-69B2-A08E-567C-187BC073CDE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CAA9414D-F8F1-F16D-56FE-953F425EF2D1}"/>
              </a:ext>
            </a:extLst>
          </p:cNvPr>
          <p:cNvSpPr>
            <a:spLocks noGrp="1"/>
          </p:cNvSpPr>
          <p:nvPr>
            <p:ph type="dt" sz="half" idx="10"/>
          </p:nvPr>
        </p:nvSpPr>
        <p:spPr>
          <a:xfrm>
            <a:off x="1470124" y="28060639"/>
            <a:ext cx="4811316" cy="1611875"/>
          </a:xfrm>
          <a:prstGeom prst="rect">
            <a:avLst/>
          </a:prstGeom>
        </p:spPr>
        <p:txBody>
          <a:bodyPr/>
          <a:lstStyle/>
          <a:p>
            <a:fld id="{BCFB7549-3A59-40F8-9B7C-EFFC8FBDEC9D}" type="datetime1">
              <a:rPr lang="fr-FR" smtClean="0"/>
              <a:t>01/09/2026</a:t>
            </a:fld>
            <a:endParaRPr lang="fr-FR"/>
          </a:p>
        </p:txBody>
      </p:sp>
      <p:sp>
        <p:nvSpPr>
          <p:cNvPr id="4" name="Espace réservé du pied de page 3">
            <a:extLst>
              <a:ext uri="{FF2B5EF4-FFF2-40B4-BE49-F238E27FC236}">
                <a16:creationId xmlns:a16="http://schemas.microsoft.com/office/drawing/2014/main" id="{46C07672-A301-A8D2-A5C3-A2847528402A}"/>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5" name="Espace réservé du numéro de diapositive 4">
            <a:extLst>
              <a:ext uri="{FF2B5EF4-FFF2-40B4-BE49-F238E27FC236}">
                <a16:creationId xmlns:a16="http://schemas.microsoft.com/office/drawing/2014/main" id="{1E5A2350-4D75-5158-206E-0761BA2E7913}"/>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4292116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C2057FD-FD87-554B-0095-EEC9392D3CE0}"/>
              </a:ext>
            </a:extLst>
          </p:cNvPr>
          <p:cNvSpPr>
            <a:spLocks noGrp="1"/>
          </p:cNvSpPr>
          <p:nvPr>
            <p:ph type="dt" sz="half" idx="10"/>
          </p:nvPr>
        </p:nvSpPr>
        <p:spPr>
          <a:xfrm>
            <a:off x="1470124" y="28060639"/>
            <a:ext cx="4811316" cy="1611875"/>
          </a:xfrm>
          <a:prstGeom prst="rect">
            <a:avLst/>
          </a:prstGeom>
        </p:spPr>
        <p:txBody>
          <a:bodyPr/>
          <a:lstStyle/>
          <a:p>
            <a:fld id="{5CF516A9-0FB6-426E-9731-1CA4F9147231}" type="datetime1">
              <a:rPr lang="fr-FR" smtClean="0"/>
              <a:t>01/09/2026</a:t>
            </a:fld>
            <a:endParaRPr lang="fr-FR"/>
          </a:p>
        </p:txBody>
      </p:sp>
      <p:sp>
        <p:nvSpPr>
          <p:cNvPr id="3" name="Espace réservé du pied de page 2">
            <a:extLst>
              <a:ext uri="{FF2B5EF4-FFF2-40B4-BE49-F238E27FC236}">
                <a16:creationId xmlns:a16="http://schemas.microsoft.com/office/drawing/2014/main" id="{D0CF6ED6-5B8D-2048-3285-5CD9F592612A}"/>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4" name="Espace réservé du numéro de diapositive 3">
            <a:extLst>
              <a:ext uri="{FF2B5EF4-FFF2-40B4-BE49-F238E27FC236}">
                <a16:creationId xmlns:a16="http://schemas.microsoft.com/office/drawing/2014/main" id="{46D2C203-3D0E-F961-CDD4-5D44E10B3A22}"/>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14953237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0CC8BB-BC5C-678B-BCBE-67D79369A1A6}"/>
              </a:ext>
            </a:extLst>
          </p:cNvPr>
          <p:cNvSpPr>
            <a:spLocks noGrp="1"/>
          </p:cNvSpPr>
          <p:nvPr>
            <p:ph type="title"/>
          </p:nvPr>
        </p:nvSpPr>
        <p:spPr>
          <a:xfrm>
            <a:off x="1472910" y="2018348"/>
            <a:ext cx="6896775" cy="7064216"/>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12E15AC-A2C3-5ADC-679D-C3DD928F446E}"/>
              </a:ext>
            </a:extLst>
          </p:cNvPr>
          <p:cNvSpPr>
            <a:spLocks noGrp="1"/>
          </p:cNvSpPr>
          <p:nvPr>
            <p:ph idx="1"/>
          </p:nvPr>
        </p:nvSpPr>
        <p:spPr>
          <a:xfrm>
            <a:off x="9090826" y="4359072"/>
            <a:ext cx="10825460" cy="215150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B171715-810B-5F1E-611C-21454C34E50F}"/>
              </a:ext>
            </a:extLst>
          </p:cNvPr>
          <p:cNvSpPr>
            <a:spLocks noGrp="1"/>
          </p:cNvSpPr>
          <p:nvPr>
            <p:ph type="body" sz="half" idx="2"/>
          </p:nvPr>
        </p:nvSpPr>
        <p:spPr>
          <a:xfrm>
            <a:off x="1472910" y="9082564"/>
            <a:ext cx="6896775" cy="16826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1992F9-7377-4992-E5D1-0ECF758157FD}"/>
              </a:ext>
            </a:extLst>
          </p:cNvPr>
          <p:cNvSpPr>
            <a:spLocks noGrp="1"/>
          </p:cNvSpPr>
          <p:nvPr>
            <p:ph type="dt" sz="half" idx="10"/>
          </p:nvPr>
        </p:nvSpPr>
        <p:spPr>
          <a:xfrm>
            <a:off x="1470124" y="28060639"/>
            <a:ext cx="4811316" cy="1611875"/>
          </a:xfrm>
          <a:prstGeom prst="rect">
            <a:avLst/>
          </a:prstGeom>
        </p:spPr>
        <p:txBody>
          <a:bodyPr/>
          <a:lstStyle/>
          <a:p>
            <a:fld id="{087BD11E-E8F0-4A52-A0DE-E39540A84E56}" type="datetime1">
              <a:rPr lang="fr-FR" smtClean="0"/>
              <a:t>01/09/2026</a:t>
            </a:fld>
            <a:endParaRPr lang="fr-FR"/>
          </a:p>
        </p:txBody>
      </p:sp>
      <p:sp>
        <p:nvSpPr>
          <p:cNvPr id="6" name="Espace réservé du pied de page 5">
            <a:extLst>
              <a:ext uri="{FF2B5EF4-FFF2-40B4-BE49-F238E27FC236}">
                <a16:creationId xmlns:a16="http://schemas.microsoft.com/office/drawing/2014/main" id="{9B86D51C-94DD-2523-2C68-DBD4E1AB6A27}"/>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3D836B5D-AEDC-EAF2-512F-6FDD05D6A8A7}"/>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186296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3E5CE0-8C54-D74A-D188-84946F9679EF}"/>
              </a:ext>
            </a:extLst>
          </p:cNvPr>
          <p:cNvSpPr>
            <a:spLocks noGrp="1"/>
          </p:cNvSpPr>
          <p:nvPr>
            <p:ph type="title"/>
          </p:nvPr>
        </p:nvSpPr>
        <p:spPr>
          <a:xfrm>
            <a:off x="1472910" y="2018348"/>
            <a:ext cx="6896775" cy="7064216"/>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D94901C-BB2A-B891-B3C6-95F573B68523}"/>
              </a:ext>
            </a:extLst>
          </p:cNvPr>
          <p:cNvSpPr>
            <a:spLocks noGrp="1"/>
          </p:cNvSpPr>
          <p:nvPr>
            <p:ph type="pic" idx="1"/>
          </p:nvPr>
        </p:nvSpPr>
        <p:spPr>
          <a:xfrm>
            <a:off x="9090826" y="4359072"/>
            <a:ext cx="10825460" cy="215150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E63EAA3-2FB8-BDAD-0ACF-8391CF9B4DE4}"/>
              </a:ext>
            </a:extLst>
          </p:cNvPr>
          <p:cNvSpPr>
            <a:spLocks noGrp="1"/>
          </p:cNvSpPr>
          <p:nvPr>
            <p:ph type="body" sz="half" idx="2"/>
          </p:nvPr>
        </p:nvSpPr>
        <p:spPr>
          <a:xfrm>
            <a:off x="1472910" y="9082564"/>
            <a:ext cx="6896775" cy="1682657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555DC19-DF62-FE3F-C88B-368D533D93D3}"/>
              </a:ext>
            </a:extLst>
          </p:cNvPr>
          <p:cNvSpPr>
            <a:spLocks noGrp="1"/>
          </p:cNvSpPr>
          <p:nvPr>
            <p:ph type="dt" sz="half" idx="10"/>
          </p:nvPr>
        </p:nvSpPr>
        <p:spPr>
          <a:xfrm>
            <a:off x="1470124" y="28060639"/>
            <a:ext cx="4811316" cy="1611875"/>
          </a:xfrm>
          <a:prstGeom prst="rect">
            <a:avLst/>
          </a:prstGeom>
        </p:spPr>
        <p:txBody>
          <a:bodyPr/>
          <a:lstStyle/>
          <a:p>
            <a:fld id="{0EB6BF61-718C-4082-BBD2-566D98B365C0}" type="datetime1">
              <a:rPr lang="fr-FR" smtClean="0"/>
              <a:t>01/09/2026</a:t>
            </a:fld>
            <a:endParaRPr lang="fr-FR"/>
          </a:p>
        </p:txBody>
      </p:sp>
      <p:sp>
        <p:nvSpPr>
          <p:cNvPr id="6" name="Espace réservé du pied de page 5">
            <a:extLst>
              <a:ext uri="{FF2B5EF4-FFF2-40B4-BE49-F238E27FC236}">
                <a16:creationId xmlns:a16="http://schemas.microsoft.com/office/drawing/2014/main" id="{B94E64D4-FC96-4FD7-6D55-E410E7E98F51}"/>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7" name="Espace réservé du numéro de diapositive 6">
            <a:extLst>
              <a:ext uri="{FF2B5EF4-FFF2-40B4-BE49-F238E27FC236}">
                <a16:creationId xmlns:a16="http://schemas.microsoft.com/office/drawing/2014/main" id="{7C59EE41-2715-96E7-4A8B-5583183069E8}"/>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83329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70D4EC-B893-BA51-48A4-D7117EB355E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A27F1DF-DBB6-6FB0-241A-4F4CEFA952F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C3C7C2-E50F-472C-62BC-3EC23E9D4022}"/>
              </a:ext>
            </a:extLst>
          </p:cNvPr>
          <p:cNvSpPr>
            <a:spLocks noGrp="1"/>
          </p:cNvSpPr>
          <p:nvPr>
            <p:ph type="dt" sz="half" idx="10"/>
          </p:nvPr>
        </p:nvSpPr>
        <p:spPr>
          <a:xfrm>
            <a:off x="1470124" y="28060639"/>
            <a:ext cx="4811316" cy="1611875"/>
          </a:xfrm>
          <a:prstGeom prst="rect">
            <a:avLst/>
          </a:prstGeom>
        </p:spPr>
        <p:txBody>
          <a:bodyPr/>
          <a:lstStyle/>
          <a:p>
            <a:fld id="{8649E6D2-E771-497B-8BE3-3C5F93DE66BB}" type="datetime1">
              <a:rPr lang="fr-FR" smtClean="0"/>
              <a:t>01/09/2026</a:t>
            </a:fld>
            <a:endParaRPr lang="fr-FR"/>
          </a:p>
        </p:txBody>
      </p:sp>
      <p:sp>
        <p:nvSpPr>
          <p:cNvPr id="5" name="Espace réservé du pied de page 4">
            <a:extLst>
              <a:ext uri="{FF2B5EF4-FFF2-40B4-BE49-F238E27FC236}">
                <a16:creationId xmlns:a16="http://schemas.microsoft.com/office/drawing/2014/main" id="{731805FB-AC5E-CDF5-2F2F-BB5181E5F310}"/>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D8BC9509-3FA5-C51D-2A1B-E915F5E9F990}"/>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277945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ECD5967-F728-D1F9-3E37-E40793B3E775}"/>
              </a:ext>
            </a:extLst>
          </p:cNvPr>
          <p:cNvSpPr>
            <a:spLocks noGrp="1"/>
          </p:cNvSpPr>
          <p:nvPr>
            <p:ph type="title" orient="vert"/>
          </p:nvPr>
        </p:nvSpPr>
        <p:spPr>
          <a:xfrm>
            <a:off x="15302657" y="1611875"/>
            <a:ext cx="4610844" cy="25656844"/>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FCCA690-928F-1EEC-6C5E-17055F7CDCEB}"/>
              </a:ext>
            </a:extLst>
          </p:cNvPr>
          <p:cNvSpPr>
            <a:spLocks noGrp="1"/>
          </p:cNvSpPr>
          <p:nvPr>
            <p:ph type="body" orient="vert" idx="1"/>
          </p:nvPr>
        </p:nvSpPr>
        <p:spPr>
          <a:xfrm>
            <a:off x="1470124" y="1611875"/>
            <a:ext cx="13565237" cy="256568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BDB25B5-D2F0-56AC-80E2-F2846A90A477}"/>
              </a:ext>
            </a:extLst>
          </p:cNvPr>
          <p:cNvSpPr>
            <a:spLocks noGrp="1"/>
          </p:cNvSpPr>
          <p:nvPr>
            <p:ph type="dt" sz="half" idx="10"/>
          </p:nvPr>
        </p:nvSpPr>
        <p:spPr>
          <a:xfrm>
            <a:off x="1470124" y="28060639"/>
            <a:ext cx="4811316" cy="1611875"/>
          </a:xfrm>
          <a:prstGeom prst="rect">
            <a:avLst/>
          </a:prstGeom>
        </p:spPr>
        <p:txBody>
          <a:bodyPr/>
          <a:lstStyle/>
          <a:p>
            <a:fld id="{7F118C55-327A-4DC0-82DF-81B8B27F9F6A}" type="datetime1">
              <a:rPr lang="fr-FR" smtClean="0"/>
              <a:t>01/09/2026</a:t>
            </a:fld>
            <a:endParaRPr lang="fr-FR"/>
          </a:p>
        </p:txBody>
      </p:sp>
      <p:sp>
        <p:nvSpPr>
          <p:cNvPr id="5" name="Espace réservé du pied de page 4">
            <a:extLst>
              <a:ext uri="{FF2B5EF4-FFF2-40B4-BE49-F238E27FC236}">
                <a16:creationId xmlns:a16="http://schemas.microsoft.com/office/drawing/2014/main" id="{87E42F67-2B08-5880-D864-6A20CB46D55F}"/>
              </a:ext>
            </a:extLst>
          </p:cNvPr>
          <p:cNvSpPr>
            <a:spLocks noGrp="1"/>
          </p:cNvSpPr>
          <p:nvPr>
            <p:ph type="ftr" sz="quarter" idx="11"/>
          </p:nvPr>
        </p:nvSpPr>
        <p:spPr/>
        <p:txBody>
          <a:bodyPr/>
          <a:lstStyle/>
          <a:p>
            <a:r>
              <a:rPr lang="fr-FR"/>
              <a:t>Creai-ORS Occitanie. La santé mentale des demandeurs d'asile et des BPI hébergés en CADA et CPH ouaccompagnés par les opérateurs AGIR. 2025.</a:t>
            </a:r>
          </a:p>
        </p:txBody>
      </p:sp>
      <p:sp>
        <p:nvSpPr>
          <p:cNvPr id="6" name="Espace réservé du numéro de diapositive 5">
            <a:extLst>
              <a:ext uri="{FF2B5EF4-FFF2-40B4-BE49-F238E27FC236}">
                <a16:creationId xmlns:a16="http://schemas.microsoft.com/office/drawing/2014/main" id="{5C8E3C17-7D54-9F9B-99ED-443A3F71EEBE}"/>
              </a:ext>
            </a:extLst>
          </p:cNvPr>
          <p:cNvSpPr>
            <a:spLocks noGrp="1"/>
          </p:cNvSpPr>
          <p:nvPr>
            <p:ph type="sldNum" sz="quarter" idx="12"/>
          </p:nvPr>
        </p:nvSpPr>
        <p:spPr/>
        <p:txBody>
          <a:bodyPr/>
          <a:lstStyle/>
          <a:p>
            <a:fld id="{5ECE7BE2-7B4D-4097-8D3F-01B9D37B4FF2}" type="slidenum">
              <a:rPr lang="fr-FR" smtClean="0"/>
              <a:t>‹N°›</a:t>
            </a:fld>
            <a:endParaRPr lang="fr-FR"/>
          </a:p>
        </p:txBody>
      </p:sp>
    </p:spTree>
    <p:extLst>
      <p:ext uri="{BB962C8B-B14F-4D97-AF65-F5344CB8AC3E}">
        <p14:creationId xmlns:p14="http://schemas.microsoft.com/office/powerpoint/2010/main" val="3884689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1BA232-BE20-BE34-C3F8-9CA25CC6250A}"/>
              </a:ext>
            </a:extLst>
          </p:cNvPr>
          <p:cNvSpPr>
            <a:spLocks noGrp="1"/>
          </p:cNvSpPr>
          <p:nvPr>
            <p:ph type="title"/>
          </p:nvPr>
        </p:nvSpPr>
        <p:spPr>
          <a:xfrm>
            <a:off x="1470124" y="1611877"/>
            <a:ext cx="18443377" cy="5851808"/>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1A1F6CD-C0EC-4936-B937-850F11D26C7E}"/>
              </a:ext>
            </a:extLst>
          </p:cNvPr>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pied de page 4">
            <a:extLst>
              <a:ext uri="{FF2B5EF4-FFF2-40B4-BE49-F238E27FC236}">
                <a16:creationId xmlns:a16="http://schemas.microsoft.com/office/drawing/2014/main" id="{64F7FE43-0688-B228-3EA0-B40F6BF044C0}"/>
              </a:ext>
            </a:extLst>
          </p:cNvPr>
          <p:cNvSpPr>
            <a:spLocks noGrp="1"/>
          </p:cNvSpPr>
          <p:nvPr>
            <p:ph type="ftr" sz="quarter" idx="3"/>
          </p:nvPr>
        </p:nvSpPr>
        <p:spPr>
          <a:xfrm>
            <a:off x="1409700" y="28060639"/>
            <a:ext cx="12890599" cy="1611875"/>
          </a:xfrm>
          <a:prstGeom prst="rect">
            <a:avLst/>
          </a:prstGeom>
        </p:spPr>
        <p:txBody>
          <a:bodyPr vert="horz" lIns="91440" tIns="45720" rIns="91440" bIns="45720" rtlCol="0" anchor="ctr"/>
          <a:lstStyle>
            <a:lvl1pPr algn="ctr">
              <a:defRPr sz="1200">
                <a:solidFill>
                  <a:schemeClr val="tx1">
                    <a:tint val="75000"/>
                  </a:schemeClr>
                </a:solidFill>
                <a:latin typeface="Aptos" panose="020B0004020202020204" pitchFamily="34" charset="0"/>
              </a:defRPr>
            </a:lvl1pPr>
          </a:lstStyle>
          <a:p>
            <a:r>
              <a:rPr lang="fr-FR" dirty="0"/>
              <a:t>Creai-ORS Occitanie. La santé mentale des demandeurs d'asile et des BPI hébergés en CADA et CPH ou accompagnés par les opérateurs AGIR. 2025.</a:t>
            </a:r>
          </a:p>
        </p:txBody>
      </p:sp>
      <p:sp>
        <p:nvSpPr>
          <p:cNvPr id="6" name="Espace réservé du numéro de diapositive 5">
            <a:extLst>
              <a:ext uri="{FF2B5EF4-FFF2-40B4-BE49-F238E27FC236}">
                <a16:creationId xmlns:a16="http://schemas.microsoft.com/office/drawing/2014/main" id="{0538F920-134F-B9B9-06D7-1F1D310A090A}"/>
              </a:ext>
            </a:extLst>
          </p:cNvPr>
          <p:cNvSpPr>
            <a:spLocks noGrp="1"/>
          </p:cNvSpPr>
          <p:nvPr>
            <p:ph type="sldNum" sz="quarter" idx="4"/>
          </p:nvPr>
        </p:nvSpPr>
        <p:spPr>
          <a:xfrm>
            <a:off x="15102185" y="28060639"/>
            <a:ext cx="4811316" cy="1611875"/>
          </a:xfrm>
          <a:prstGeom prst="rect">
            <a:avLst/>
          </a:prstGeom>
        </p:spPr>
        <p:txBody>
          <a:bodyPr vert="horz" lIns="91440" tIns="45720" rIns="91440" bIns="45720" rtlCol="0" anchor="ctr"/>
          <a:lstStyle>
            <a:lvl1pPr algn="r">
              <a:defRPr sz="1200">
                <a:solidFill>
                  <a:schemeClr val="tx1">
                    <a:tint val="75000"/>
                  </a:schemeClr>
                </a:solidFill>
                <a:latin typeface="Aptos" panose="020B0004020202020204" pitchFamily="34" charset="0"/>
              </a:defRPr>
            </a:lvl1pPr>
          </a:lstStyle>
          <a:p>
            <a:fld id="{5ECE7BE2-7B4D-4097-8D3F-01B9D37B4FF2}" type="slidenum">
              <a:rPr lang="fr-FR" smtClean="0"/>
              <a:pPr/>
              <a:t>‹N°›</a:t>
            </a:fld>
            <a:endParaRPr lang="fr-FR" dirty="0"/>
          </a:p>
        </p:txBody>
      </p:sp>
    </p:spTree>
    <p:extLst>
      <p:ext uri="{BB962C8B-B14F-4D97-AF65-F5344CB8AC3E}">
        <p14:creationId xmlns:p14="http://schemas.microsoft.com/office/powerpoint/2010/main" val="2540887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2.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1.png"/><Relationship Id="rId2" Type="http://schemas.openxmlformats.org/officeDocument/2006/relationships/tags" Target="../tags/tag2.xml"/><Relationship Id="rId16" Type="http://schemas.openxmlformats.org/officeDocument/2006/relationships/image" Target="../media/image4.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xml"/><Relationship Id="rId5" Type="http://schemas.openxmlformats.org/officeDocument/2006/relationships/tags" Target="../tags/tag5.xml"/><Relationship Id="rId15" Type="http://schemas.openxmlformats.org/officeDocument/2006/relationships/image" Target="../media/image3.png"/><Relationship Id="rId10" Type="http://schemas.openxmlformats.org/officeDocument/2006/relationships/slideLayout" Target="../slideLayouts/slideLayout1.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hyperlink" Target="https://www.legifrance.gouv.fr/circulaire/id/45409?page=1&amp;pageSize=25&amp;query=*&amp;searchField=ALL&amp;searchType=ALL&amp;sortValue=PUBLI_DATE_DESC&amp;tab_selection=circ&amp;typePagination=DEFAULT" TargetMode="External"/></Relationships>
</file>

<file path=ppt/slides/_rels/slide2.xml.rels><?xml version="1.0" encoding="UTF-8" standalone="yes"?>
<Relationships xmlns="http://schemas.openxmlformats.org/package/2006/relationships"><Relationship Id="rId8" Type="http://schemas.openxmlformats.org/officeDocument/2006/relationships/chart" Target="../charts/chart1.xml"/><Relationship Id="rId13" Type="http://schemas.openxmlformats.org/officeDocument/2006/relationships/image" Target="../media/image9.svg"/><Relationship Id="rId3" Type="http://schemas.openxmlformats.org/officeDocument/2006/relationships/tags" Target="../tags/tag12.xml"/><Relationship Id="rId7" Type="http://schemas.openxmlformats.org/officeDocument/2006/relationships/slideLayout" Target="../slideLayouts/slideLayout2.xml"/><Relationship Id="rId12" Type="http://schemas.openxmlformats.org/officeDocument/2006/relationships/image" Target="../media/image8.sv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7.svg"/><Relationship Id="rId5" Type="http://schemas.openxmlformats.org/officeDocument/2006/relationships/tags" Target="../tags/tag14.xml"/><Relationship Id="rId10" Type="http://schemas.openxmlformats.org/officeDocument/2006/relationships/image" Target="../media/image6.svg"/><Relationship Id="rId4" Type="http://schemas.openxmlformats.org/officeDocument/2006/relationships/tags" Target="../tags/tag13.xml"/><Relationship Id="rId9" Type="http://schemas.openxmlformats.org/officeDocument/2006/relationships/image" Target="../media/image5.svg"/><Relationship Id="rId1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tags" Target="../tags/tag23.xml"/><Relationship Id="rId13" Type="http://schemas.openxmlformats.org/officeDocument/2006/relationships/slideLayout" Target="../slideLayouts/slideLayout2.xml"/><Relationship Id="rId3" Type="http://schemas.openxmlformats.org/officeDocument/2006/relationships/tags" Target="../tags/tag18.xml"/><Relationship Id="rId7" Type="http://schemas.openxmlformats.org/officeDocument/2006/relationships/tags" Target="../tags/tag22.xml"/><Relationship Id="rId12" Type="http://schemas.openxmlformats.org/officeDocument/2006/relationships/tags" Target="../tags/tag2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tags" Target="../tags/tag26.xml"/><Relationship Id="rId5" Type="http://schemas.openxmlformats.org/officeDocument/2006/relationships/tags" Target="../tags/tag20.xml"/><Relationship Id="rId10" Type="http://schemas.openxmlformats.org/officeDocument/2006/relationships/tags" Target="../tags/tag25.xml"/><Relationship Id="rId4" Type="http://schemas.openxmlformats.org/officeDocument/2006/relationships/tags" Target="../tags/tag19.xml"/><Relationship Id="rId9" Type="http://schemas.openxmlformats.org/officeDocument/2006/relationships/tags" Target="../tags/tag24.xml"/><Relationship Id="rId14" Type="http://schemas.openxmlformats.org/officeDocument/2006/relationships/chart" Target="../charts/chart3.xml"/></Relationships>
</file>

<file path=ppt/slides/_rels/slide4.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slideLayout" Target="../slideLayouts/slideLayout1.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0" Type="http://schemas.openxmlformats.org/officeDocument/2006/relationships/tags" Target="../tags/tag3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chart" Target="../charts/chart5.xml"/><Relationship Id="rId5" Type="http://schemas.openxmlformats.org/officeDocument/2006/relationships/slideLayout" Target="../slideLayouts/slideLayout7.xml"/><Relationship Id="rId4" Type="http://schemas.openxmlformats.org/officeDocument/2006/relationships/tags" Target="../tags/tag43.xml"/></Relationships>
</file>

<file path=ppt/slides/_rels/slide6.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chart" Target="../charts/chart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xml"/><Relationship Id="rId5" Type="http://schemas.openxmlformats.org/officeDocument/2006/relationships/tags" Target="../tags/tag48.xml"/><Relationship Id="rId4" Type="http://schemas.openxmlformats.org/officeDocument/2006/relationships/tags" Target="../tags/tag4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51.xml"/><Relationship Id="rId7" Type="http://schemas.openxmlformats.org/officeDocument/2006/relationships/tags" Target="../tags/tag5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s>
</file>

<file path=ppt/slides/_rels/slide8.xml.rels><?xml version="1.0" encoding="UTF-8" standalone="yes"?>
<Relationships xmlns="http://schemas.openxmlformats.org/package/2006/relationships"><Relationship Id="rId3" Type="http://schemas.openxmlformats.org/officeDocument/2006/relationships/tags" Target="../tags/tag58.xml"/><Relationship Id="rId7"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64.xml"/><Relationship Id="rId7" Type="http://schemas.openxmlformats.org/officeDocument/2006/relationships/hyperlink" Target="https://www.has-sante.fr/jcms/p_3289276/fr/grande-precarite-et-troubles-psychiques-intervenir-aupres-des-personnes-en-situation-de-grande-precarite-presentant-des-troubles-psychiques" TargetMode="Externa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Layout" Target="../slideLayouts/slideLayout2.xml"/><Relationship Id="rId9" Type="http://schemas.openxmlformats.org/officeDocument/2006/relationships/hyperlink" Target="https://orspere-samdarra.com/wp-content/uploads/2022/02/os-soutenir-la-sante-mentale.pdf"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tags" Target="../tags/tag69.xml"/><Relationship Id="rId7" Type="http://schemas.openxmlformats.org/officeDocument/2006/relationships/image" Target="../media/image13.sv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2.svg"/><Relationship Id="rId5" Type="http://schemas.openxmlformats.org/officeDocument/2006/relationships/hyperlink" Target="https://sante.gouv.fr/IMG/pdf/cahier_des_charges_empp.pdf" TargetMode="External"/><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centrefrantzfanon.org/" TargetMode="External"/><Relationship Id="rId3" Type="http://schemas.openxmlformats.org/officeDocument/2006/relationships/image" Target="../media/image14.jpeg"/><Relationship Id="rId7" Type="http://schemas.openxmlformats.org/officeDocument/2006/relationships/hyperlink" Target="mailto:centre.frantz.fanon@lacimade.org" TargetMode="External"/><Relationship Id="rId2" Type="http://schemas.openxmlformats.org/officeDocument/2006/relationships/slideLayout" Target="../slideLayouts/slideLayout2.xml"/><Relationship Id="rId1" Type="http://schemas.openxmlformats.org/officeDocument/2006/relationships/tags" Target="../tags/tag70.xml"/><Relationship Id="rId6" Type="http://schemas.openxmlformats.org/officeDocument/2006/relationships/hyperlink" Target="https://www.creaiors-occitanie.fr/" TargetMode="External"/><Relationship Id="rId5" Type="http://schemas.openxmlformats.org/officeDocument/2006/relationships/hyperlink" Target="mailto:contact@creaiors-occitanie.fr" TargetMode="Externa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E6CF6-5BAF-785A-272B-66B8A606B3D3}"/>
            </a:ext>
          </a:extLst>
        </p:cNvPr>
        <p:cNvGrpSpPr/>
        <p:nvPr/>
      </p:nvGrpSpPr>
      <p:grpSpPr>
        <a:xfrm>
          <a:off x="0" y="0"/>
          <a:ext cx="0" cy="0"/>
          <a:chOff x="0" y="0"/>
          <a:chExt cx="0" cy="0"/>
        </a:xfrm>
      </p:grpSpPr>
      <p:sp>
        <p:nvSpPr>
          <p:cNvPr id="52" name="Rectangle 51">
            <a:extLst>
              <a:ext uri="{FF2B5EF4-FFF2-40B4-BE49-F238E27FC236}">
                <a16:creationId xmlns:a16="http://schemas.microsoft.com/office/drawing/2014/main" id="{07A55381-6554-E9DC-E37D-8C65DD941DE4}"/>
              </a:ext>
            </a:extLst>
          </p:cNvPr>
          <p:cNvSpPr/>
          <p:nvPr>
            <p:custDataLst>
              <p:tags r:id="rId1"/>
            </p:custDataLst>
          </p:nvPr>
        </p:nvSpPr>
        <p:spPr>
          <a:xfrm>
            <a:off x="0" y="-90094"/>
            <a:ext cx="21383625" cy="6503865"/>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Aptos" panose="020B0004020202020204" pitchFamily="34" charset="0"/>
            </a:endParaRPr>
          </a:p>
        </p:txBody>
      </p:sp>
      <p:pic>
        <p:nvPicPr>
          <p:cNvPr id="4" name="Image 3" descr="Une image contenant texte, Police, capture d’écran, Graphique&#10;&#10;Description générée automatiquement">
            <a:extLst>
              <a:ext uri="{FF2B5EF4-FFF2-40B4-BE49-F238E27FC236}">
                <a16:creationId xmlns:a16="http://schemas.microsoft.com/office/drawing/2014/main" id="{9787F1FC-4786-971A-B02B-FE020EE05277}"/>
              </a:ext>
            </a:extLst>
          </p:cNvPr>
          <p:cNvPicPr>
            <a:picLocks noChangeAspect="1"/>
          </p:cNvPicPr>
          <p:nvPr>
            <p:custDataLst>
              <p:tags r:id="rId2"/>
            </p:custDataLst>
          </p:nvPr>
        </p:nvPicPr>
        <p:blipFill>
          <a:blip r:embed="rId12" cstate="print">
            <a:extLst>
              <a:ext uri="{28A0092B-C50C-407E-A947-70E740481C1C}">
                <a14:useLocalDpi xmlns:a14="http://schemas.microsoft.com/office/drawing/2010/main" val="0"/>
              </a:ext>
            </a:extLst>
          </a:blip>
          <a:stretch>
            <a:fillRect/>
          </a:stretch>
        </p:blipFill>
        <p:spPr>
          <a:xfrm>
            <a:off x="788948" y="725467"/>
            <a:ext cx="2523883" cy="2304000"/>
          </a:xfrm>
          <a:prstGeom prst="rect">
            <a:avLst/>
          </a:prstGeom>
        </p:spPr>
      </p:pic>
      <p:sp>
        <p:nvSpPr>
          <p:cNvPr id="6" name="ZoneTexte 5">
            <a:extLst>
              <a:ext uri="{FF2B5EF4-FFF2-40B4-BE49-F238E27FC236}">
                <a16:creationId xmlns:a16="http://schemas.microsoft.com/office/drawing/2014/main" id="{275A9747-6EE1-F288-3C98-4124475D52E0}"/>
              </a:ext>
            </a:extLst>
          </p:cNvPr>
          <p:cNvSpPr txBox="1"/>
          <p:nvPr>
            <p:custDataLst>
              <p:tags r:id="rId3"/>
            </p:custDataLst>
          </p:nvPr>
        </p:nvSpPr>
        <p:spPr>
          <a:xfrm>
            <a:off x="3769090" y="612577"/>
            <a:ext cx="14139111" cy="3970318"/>
          </a:xfrm>
          <a:prstGeom prst="rect">
            <a:avLst/>
          </a:prstGeom>
          <a:noFill/>
        </p:spPr>
        <p:txBody>
          <a:bodyPr wrap="square">
            <a:spAutoFit/>
          </a:bodyPr>
          <a:lstStyle/>
          <a:p>
            <a:r>
              <a:rPr lang="fr-FR" sz="4400" b="1" noProof="0" dirty="0">
                <a:solidFill>
                  <a:schemeClr val="accent1">
                    <a:lumMod val="75000"/>
                  </a:schemeClr>
                </a:solidFill>
                <a:effectLst/>
                <a:latin typeface="Aptos" panose="020B0004020202020204" pitchFamily="34" charset="0"/>
                <a:ea typeface="Calibri" panose="020F0502020204030204" pitchFamily="34" charset="0"/>
                <a:cs typeface="Arial" panose="020B0604020202020204" pitchFamily="34" charset="0"/>
              </a:rPr>
              <a:t>La </a:t>
            </a:r>
            <a:r>
              <a:rPr lang="fr-FR" sz="4400" b="1" noProof="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santé mentale </a:t>
            </a:r>
            <a:r>
              <a:rPr lang="fr-FR" sz="4000" noProof="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des demandeurs d’asile et des bénéficiaires de la protection internationale en Occitanie.</a:t>
            </a:r>
          </a:p>
          <a:p>
            <a:r>
              <a:rPr lang="fr-FR" sz="400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Étude croisée entre les pratiques des </a:t>
            </a:r>
            <a:r>
              <a:rPr lang="fr-FR" sz="40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structures d’hébergement et du programme AGIR et les structures de soins publiques</a:t>
            </a:r>
          </a:p>
          <a:p>
            <a:endParaRPr lang="fr-FR" sz="1600" b="1"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endParaRPr>
          </a:p>
          <a:p>
            <a:r>
              <a:rPr lang="fr-FR" sz="2400" noProof="0" dirty="0">
                <a:solidFill>
                  <a:schemeClr val="accent1">
                    <a:lumMod val="75000"/>
                  </a:schemeClr>
                </a:solidFill>
                <a:latin typeface="Aptos" panose="020B0004020202020204" pitchFamily="34" charset="0"/>
                <a:ea typeface="Calibri" panose="020F0502020204030204" pitchFamily="34" charset="0"/>
                <a:cs typeface="Arial" panose="020B0604020202020204" pitchFamily="34" charset="0"/>
              </a:rPr>
              <a:t>Étude CREAI-ORS Occitanie / Centre Frantz Fanon</a:t>
            </a:r>
          </a:p>
        </p:txBody>
      </p:sp>
      <p:sp>
        <p:nvSpPr>
          <p:cNvPr id="8" name="ZoneTexte 7">
            <a:extLst>
              <a:ext uri="{FF2B5EF4-FFF2-40B4-BE49-F238E27FC236}">
                <a16:creationId xmlns:a16="http://schemas.microsoft.com/office/drawing/2014/main" id="{253306C7-DC9D-E495-05E6-3305D86CCDDB}"/>
              </a:ext>
            </a:extLst>
          </p:cNvPr>
          <p:cNvSpPr txBox="1"/>
          <p:nvPr>
            <p:custDataLst>
              <p:tags r:id="rId4"/>
            </p:custDataLst>
          </p:nvPr>
        </p:nvSpPr>
        <p:spPr>
          <a:xfrm>
            <a:off x="3637749" y="4676249"/>
            <a:ext cx="14530460" cy="948978"/>
          </a:xfrm>
          <a:prstGeom prst="rect">
            <a:avLst/>
          </a:prstGeom>
          <a:noFill/>
        </p:spPr>
        <p:txBody>
          <a:bodyPr wrap="square">
            <a:spAutoFit/>
          </a:bodyPr>
          <a:lstStyle/>
          <a:p>
            <a:pPr algn="ctr">
              <a:lnSpc>
                <a:spcPct val="107000"/>
              </a:lnSpc>
              <a:spcAft>
                <a:spcPts val="800"/>
              </a:spcAft>
            </a:pPr>
            <a:r>
              <a:rPr lang="fr-FR" sz="5400" b="1" kern="100" noProof="0" dirty="0">
                <a:solidFill>
                  <a:schemeClr val="accent5"/>
                </a:solidFill>
                <a:highlight>
                  <a:srgbClr val="D9DFE3"/>
                </a:highlight>
                <a:latin typeface="Aptos Narrow" panose="020B0004020202020204" pitchFamily="34" charset="0"/>
                <a:ea typeface="Calibri" panose="020F0502020204030204" pitchFamily="34" charset="0"/>
                <a:cs typeface="Times New Roman" panose="02020603050405020304" pitchFamily="18" charset="0"/>
              </a:rPr>
              <a:t>L</a:t>
            </a:r>
            <a:r>
              <a:rPr lang="fr-FR" sz="5400" b="1" kern="100" noProof="0" dirty="0">
                <a:solidFill>
                  <a:schemeClr val="accent5"/>
                </a:solidFill>
                <a:effectLst/>
                <a:highlight>
                  <a:srgbClr val="D9DFE3"/>
                </a:highlight>
                <a:latin typeface="Aptos Narrow" panose="020B0004020202020204" pitchFamily="34" charset="0"/>
                <a:ea typeface="Calibri" panose="020F0502020204030204" pitchFamily="34" charset="0"/>
                <a:cs typeface="Times New Roman" panose="02020603050405020304" pitchFamily="18" charset="0"/>
              </a:rPr>
              <a:t>es essentiels : enqu</a:t>
            </a:r>
            <a:r>
              <a:rPr lang="fr-FR" sz="5400" b="1" kern="100" noProof="0" dirty="0">
                <a:solidFill>
                  <a:schemeClr val="accent5"/>
                </a:solidFill>
                <a:highlight>
                  <a:srgbClr val="D9DFE3"/>
                </a:highlight>
                <a:latin typeface="Aptos Narrow" panose="020B0004020202020204" pitchFamily="34" charset="0"/>
                <a:ea typeface="Calibri" panose="020F0502020204030204" pitchFamily="34" charset="0"/>
                <a:cs typeface="Times New Roman" panose="02020603050405020304" pitchFamily="18" charset="0"/>
              </a:rPr>
              <a:t>ête quantitative et qualitative</a:t>
            </a:r>
            <a:endParaRPr lang="fr-FR" sz="3200" b="1" kern="100" noProof="0" dirty="0">
              <a:solidFill>
                <a:schemeClr val="accent5"/>
              </a:solidFill>
              <a:effectLst/>
              <a:highlight>
                <a:srgbClr val="D9DFE3"/>
              </a:highlight>
              <a:latin typeface="Aptos Narrow" panose="020B0004020202020204" pitchFamily="34" charset="0"/>
              <a:ea typeface="Calibri" panose="020F0502020204030204" pitchFamily="34" charset="0"/>
              <a:cs typeface="Times New Roman" panose="02020603050405020304" pitchFamily="18" charset="0"/>
            </a:endParaRPr>
          </a:p>
        </p:txBody>
      </p:sp>
      <p:sp>
        <p:nvSpPr>
          <p:cNvPr id="2" name="ZoneTexte 1">
            <a:extLst>
              <a:ext uri="{FF2B5EF4-FFF2-40B4-BE49-F238E27FC236}">
                <a16:creationId xmlns:a16="http://schemas.microsoft.com/office/drawing/2014/main" id="{255B65F3-661D-4E91-00F3-B42F3FAB6620}"/>
              </a:ext>
            </a:extLst>
          </p:cNvPr>
          <p:cNvSpPr txBox="1"/>
          <p:nvPr>
            <p:custDataLst>
              <p:tags r:id="rId5"/>
            </p:custDataLst>
          </p:nvPr>
        </p:nvSpPr>
        <p:spPr>
          <a:xfrm>
            <a:off x="1390922" y="8403357"/>
            <a:ext cx="18618304" cy="7046224"/>
          </a:xfrm>
          <a:prstGeom prst="rect">
            <a:avLst/>
          </a:prstGeom>
          <a:noFill/>
        </p:spPr>
        <p:txBody>
          <a:bodyPr wrap="square" rtlCol="0">
            <a:spAutoFit/>
          </a:bodyPr>
          <a:lstStyle/>
          <a:p>
            <a:pPr algn="just">
              <a:lnSpc>
                <a:spcPts val="3800"/>
              </a:lnSpc>
            </a:pPr>
            <a:r>
              <a:rPr lang="fr-FR" sz="2800" noProof="0" dirty="0">
                <a:latin typeface="Aptos" panose="020B0004020202020204" pitchFamily="34" charset="0"/>
              </a:rPr>
              <a:t>Une enquête en ligne du </a:t>
            </a:r>
            <a:r>
              <a:rPr lang="fr-FR" sz="2800" noProof="0" dirty="0">
                <a:solidFill>
                  <a:schemeClr val="tx2"/>
                </a:solidFill>
                <a:latin typeface="Aptos" panose="020B0004020202020204" pitchFamily="34" charset="0"/>
              </a:rPr>
              <a:t>8 avril au 31 mai 2025 ; avec </a:t>
            </a:r>
            <a:r>
              <a:rPr lang="fr-FR" sz="2800" noProof="0" dirty="0">
                <a:latin typeface="Aptos" panose="020B0004020202020204" pitchFamily="34" charset="0"/>
              </a:rPr>
              <a:t>un questionnaire commun aux CADA et CPH et un second pour les opérateurs du programme AGIR. </a:t>
            </a:r>
          </a:p>
          <a:p>
            <a:pPr lvl="1">
              <a:lnSpc>
                <a:spcPts val="3800"/>
              </a:lnSpc>
              <a:buFont typeface="Courier New" panose="02070309020205020404" pitchFamily="49" charset="0"/>
              <a:buChar char="o"/>
            </a:pPr>
            <a:r>
              <a:rPr lang="fr-FR" sz="2800" noProof="0" dirty="0">
                <a:latin typeface="Aptos" panose="020B0004020202020204" pitchFamily="34" charset="0"/>
              </a:rPr>
              <a:t> Taux de participation des opérateurs AGIR : </a:t>
            </a:r>
            <a:r>
              <a:rPr lang="fr-FR" sz="2800" noProof="0" dirty="0">
                <a:solidFill>
                  <a:schemeClr val="tx2"/>
                </a:solidFill>
                <a:latin typeface="Aptos" panose="020B0004020202020204" pitchFamily="34" charset="0"/>
              </a:rPr>
              <a:t>9/13</a:t>
            </a:r>
          </a:p>
          <a:p>
            <a:pPr lvl="1">
              <a:lnSpc>
                <a:spcPts val="3800"/>
              </a:lnSpc>
              <a:buFont typeface="Courier New" panose="02070309020205020404" pitchFamily="49" charset="0"/>
              <a:buChar char="o"/>
            </a:pPr>
            <a:r>
              <a:rPr lang="fr-FR" sz="2800" noProof="0" dirty="0">
                <a:latin typeface="Aptos" panose="020B0004020202020204" pitchFamily="34" charset="0"/>
              </a:rPr>
              <a:t> Taux de participation des CADA : 21/47</a:t>
            </a:r>
          </a:p>
          <a:p>
            <a:pPr lvl="1">
              <a:lnSpc>
                <a:spcPts val="3800"/>
              </a:lnSpc>
              <a:buFont typeface="Courier New" panose="02070309020205020404" pitchFamily="49" charset="0"/>
              <a:buChar char="o"/>
            </a:pPr>
            <a:r>
              <a:rPr lang="fr-FR" sz="2800" noProof="0" dirty="0">
                <a:latin typeface="Aptos" panose="020B0004020202020204" pitchFamily="34" charset="0"/>
              </a:rPr>
              <a:t> Taux de participation des CPH : 4/14</a:t>
            </a:r>
          </a:p>
          <a:p>
            <a:pPr marL="0" lvl="1" algn="just">
              <a:lnSpc>
                <a:spcPts val="3800"/>
              </a:lnSpc>
            </a:pPr>
            <a:r>
              <a:rPr lang="fr-FR" sz="2800" noProof="0" dirty="0">
                <a:latin typeface="Aptos" panose="020B0004020202020204" pitchFamily="34" charset="0"/>
              </a:rPr>
              <a:t>Ce sont donc 34 établissements sociaux et opérateurs sur 74 que comptent l'Occitanie qui ont participé à cette enquête. Au total, ce sont 2 511 personnes hébergées en CADA et CPH au 31.12.2024 qui font l’objet de l’enquête et qui occupent </a:t>
            </a:r>
            <a:r>
              <a:rPr lang="fr-FR" sz="2800" b="1" noProof="0" dirty="0">
                <a:latin typeface="Aptos" panose="020B0004020202020204" pitchFamily="34" charset="0"/>
              </a:rPr>
              <a:t>47,8% des places autorisées </a:t>
            </a:r>
            <a:r>
              <a:rPr lang="fr-FR" sz="2800" noProof="0" dirty="0">
                <a:latin typeface="Aptos" panose="020B0004020202020204" pitchFamily="34" charset="0"/>
              </a:rPr>
              <a:t>dans les établissements sociaux en Occitanie (n=5250). </a:t>
            </a:r>
          </a:p>
          <a:p>
            <a:pPr marL="0" lvl="1" algn="just">
              <a:lnSpc>
                <a:spcPts val="3800"/>
              </a:lnSpc>
              <a:spcBef>
                <a:spcPts val="1200"/>
              </a:spcBef>
            </a:pPr>
            <a:r>
              <a:rPr lang="fr-FR" sz="2800" noProof="0" dirty="0">
                <a:latin typeface="Aptos" panose="020B0004020202020204" pitchFamily="34" charset="0"/>
              </a:rPr>
              <a:t>De mai à juin 2025, 14 entretiens qualitatifs ont été réalisés dans 8 départements auprès des EMPP, PASS, PASS Psy, CRP et 2 PASS Somatiques. Des entretiens semi-directifs ont été proposés au 17 EMPP, aux 4 PASS Psy ainsi qu’aux 4 CRP en Occitanie et une association spécialisée dans l’accompagnement des personnes en situation de prostitution. Deux PASS somatiques nous ont contactés pour participer spontanément à l’enquête (Carcassonne et Moissac), étant particulière-ment impliquées sur l’accompagnement des personnes en situation d’exil. Au global, les personnes ayant répondu à l’enquête sont des psychologues (32%), infirmiers (32%), médecins (20%) et des cadres/coordinateurs (16%). </a:t>
            </a:r>
          </a:p>
        </p:txBody>
      </p:sp>
      <p:pic>
        <p:nvPicPr>
          <p:cNvPr id="13" name="Image 12" descr="Une image contenant logo, texte, Police, symbole&#10;&#10;Le contenu généré par l’IA peut être incorrect.">
            <a:extLst>
              <a:ext uri="{FF2B5EF4-FFF2-40B4-BE49-F238E27FC236}">
                <a16:creationId xmlns:a16="http://schemas.microsoft.com/office/drawing/2014/main" id="{2C7BC300-06DA-6419-E856-30CF1E3E573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170271" y="725467"/>
            <a:ext cx="2426468" cy="2304000"/>
          </a:xfrm>
          <a:prstGeom prst="rect">
            <a:avLst/>
          </a:prstGeom>
        </p:spPr>
      </p:pic>
      <p:sp>
        <p:nvSpPr>
          <p:cNvPr id="23" name="ZoneTexte 22">
            <a:extLst>
              <a:ext uri="{FF2B5EF4-FFF2-40B4-BE49-F238E27FC236}">
                <a16:creationId xmlns:a16="http://schemas.microsoft.com/office/drawing/2014/main" id="{50A5CB23-4373-C4E0-C01B-7275B719A7FD}"/>
              </a:ext>
            </a:extLst>
          </p:cNvPr>
          <p:cNvSpPr txBox="1"/>
          <p:nvPr>
            <p:custDataLst>
              <p:tags r:id="rId6"/>
            </p:custDataLst>
          </p:nvPr>
        </p:nvSpPr>
        <p:spPr>
          <a:xfrm>
            <a:off x="1600439" y="15833281"/>
            <a:ext cx="9374447" cy="523220"/>
          </a:xfrm>
          <a:prstGeom prst="rect">
            <a:avLst/>
          </a:prstGeom>
          <a:noFill/>
        </p:spPr>
        <p:txBody>
          <a:bodyPr wrap="square" rtlCol="0">
            <a:spAutoFit/>
          </a:bodyPr>
          <a:lstStyle/>
          <a:p>
            <a:pPr algn="ctr"/>
            <a:r>
              <a:rPr lang="fr-FR" sz="2800" noProof="0" dirty="0">
                <a:latin typeface="Aptos SemiBold" panose="020B0004020202020204" pitchFamily="34" charset="0"/>
              </a:rPr>
              <a:t>Cartographie des répondants de l’enquête quantitative</a:t>
            </a:r>
          </a:p>
        </p:txBody>
      </p:sp>
      <p:sp>
        <p:nvSpPr>
          <p:cNvPr id="24" name="ZoneTexte 23">
            <a:extLst>
              <a:ext uri="{FF2B5EF4-FFF2-40B4-BE49-F238E27FC236}">
                <a16:creationId xmlns:a16="http://schemas.microsoft.com/office/drawing/2014/main" id="{228E498E-C2F1-71A8-34A0-D2B982677D9D}"/>
              </a:ext>
            </a:extLst>
          </p:cNvPr>
          <p:cNvSpPr txBox="1"/>
          <p:nvPr>
            <p:custDataLst>
              <p:tags r:id="rId7"/>
            </p:custDataLst>
          </p:nvPr>
        </p:nvSpPr>
        <p:spPr>
          <a:xfrm>
            <a:off x="11239500" y="15833281"/>
            <a:ext cx="8808297" cy="523220"/>
          </a:xfrm>
          <a:prstGeom prst="rect">
            <a:avLst/>
          </a:prstGeom>
          <a:noFill/>
        </p:spPr>
        <p:txBody>
          <a:bodyPr wrap="square" rtlCol="0">
            <a:spAutoFit/>
          </a:bodyPr>
          <a:lstStyle/>
          <a:p>
            <a:pPr algn="ctr"/>
            <a:r>
              <a:rPr lang="fr-FR" sz="2800" noProof="0" dirty="0">
                <a:latin typeface="Aptos SemiBold" panose="020B0004020202020204" pitchFamily="34" charset="0"/>
              </a:rPr>
              <a:t>Cartographie des répondants de l’étude qualitative</a:t>
            </a:r>
          </a:p>
        </p:txBody>
      </p:sp>
      <p:grpSp>
        <p:nvGrpSpPr>
          <p:cNvPr id="25" name="Groupe 24">
            <a:extLst>
              <a:ext uri="{FF2B5EF4-FFF2-40B4-BE49-F238E27FC236}">
                <a16:creationId xmlns:a16="http://schemas.microsoft.com/office/drawing/2014/main" id="{1DD1A7C9-7A86-2ECC-53D4-828D5C256196}"/>
              </a:ext>
            </a:extLst>
          </p:cNvPr>
          <p:cNvGrpSpPr/>
          <p:nvPr>
            <p:custDataLst>
              <p:tags r:id="rId8"/>
            </p:custDataLst>
          </p:nvPr>
        </p:nvGrpSpPr>
        <p:grpSpPr>
          <a:xfrm>
            <a:off x="1457455" y="7348918"/>
            <a:ext cx="18590342" cy="707886"/>
            <a:chOff x="1561769" y="9068232"/>
            <a:chExt cx="18590342" cy="707886"/>
          </a:xfrm>
        </p:grpSpPr>
        <p:cxnSp>
          <p:nvCxnSpPr>
            <p:cNvPr id="26" name="Connecteur droit 25">
              <a:extLst>
                <a:ext uri="{FF2B5EF4-FFF2-40B4-BE49-F238E27FC236}">
                  <a16:creationId xmlns:a16="http://schemas.microsoft.com/office/drawing/2014/main" id="{D96A7A96-C22A-CFBA-EAF8-0D54EB5CA0B9}"/>
                </a:ext>
              </a:extLst>
            </p:cNvPr>
            <p:cNvCxnSpPr>
              <a:cxnSpLocks/>
            </p:cNvCxnSpPr>
            <p:nvPr/>
          </p:nvCxnSpPr>
          <p:spPr>
            <a:xfrm>
              <a:off x="1576508" y="9762323"/>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B00C6CEA-9D42-AAA5-EFFE-977613D80053}"/>
                </a:ext>
              </a:extLst>
            </p:cNvPr>
            <p:cNvSpPr txBox="1"/>
            <p:nvPr/>
          </p:nvSpPr>
          <p:spPr>
            <a:xfrm>
              <a:off x="1561769" y="9068232"/>
              <a:ext cx="7915145"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highlight>
                    <a:srgbClr val="990033"/>
                  </a:highlight>
                  <a:latin typeface="Aptos" panose="020B0004020202020204" pitchFamily="34" charset="0"/>
                </a:rPr>
                <a:t> Caractéristiques des répondants</a:t>
              </a:r>
            </a:p>
          </p:txBody>
        </p:sp>
      </p:grpSp>
      <p:sp>
        <p:nvSpPr>
          <p:cNvPr id="57" name="ZoneTexte 56">
            <a:extLst>
              <a:ext uri="{FF2B5EF4-FFF2-40B4-BE49-F238E27FC236}">
                <a16:creationId xmlns:a16="http://schemas.microsoft.com/office/drawing/2014/main" id="{F582CC4D-9E1B-A04A-92E2-B96DBEE03486}"/>
              </a:ext>
            </a:extLst>
          </p:cNvPr>
          <p:cNvSpPr txBox="1"/>
          <p:nvPr>
            <p:custDataLst>
              <p:tags r:id="rId9"/>
            </p:custDataLst>
          </p:nvPr>
        </p:nvSpPr>
        <p:spPr>
          <a:xfrm>
            <a:off x="1390922" y="23532257"/>
            <a:ext cx="18618304" cy="4960534"/>
          </a:xfrm>
          <a:prstGeom prst="rect">
            <a:avLst/>
          </a:prstGeom>
          <a:noFill/>
          <a:ln w="12700">
            <a:solidFill>
              <a:schemeClr val="tx1"/>
            </a:solidFill>
          </a:ln>
        </p:spPr>
        <p:style>
          <a:lnRef idx="1">
            <a:schemeClr val="accent2"/>
          </a:lnRef>
          <a:fillRef idx="2">
            <a:schemeClr val="accent2"/>
          </a:fillRef>
          <a:effectRef idx="1">
            <a:schemeClr val="accent2"/>
          </a:effectRef>
          <a:fontRef idx="minor">
            <a:schemeClr val="dk1"/>
          </a:fontRef>
        </p:style>
        <p:txBody>
          <a:bodyPr wrap="square" lIns="216000" tIns="216000" rIns="216000" bIns="216000" rtlCol="0" anchor="ctr" anchorCtr="0">
            <a:spAutoFit/>
          </a:bodyPr>
          <a:lstStyle/>
          <a:p>
            <a:pPr algn="just"/>
            <a:r>
              <a:rPr lang="fr-FR" sz="2100" b="1" noProof="0" dirty="0">
                <a:latin typeface="Aptos" panose="020B0004020202020204" pitchFamily="34" charset="0"/>
              </a:rPr>
              <a:t>* Le programme d’Accompagnement global et individualisé des réfugiés (AGIR) </a:t>
            </a:r>
            <a:r>
              <a:rPr lang="fr-FR" sz="2100" noProof="0" dirty="0">
                <a:latin typeface="Aptos" panose="020B0004020202020204" pitchFamily="34" charset="0"/>
              </a:rPr>
              <a:t>s’inscrit dans les objectifs de la Stratégie nationale à l’intégration des réfugiés adoptée en 2018, qui met l’accent sur l’intégration par la langue et par l’emploi des personnes ayant obtenu le statut de réfugié. Pour le gouvernement, ce programme « constitue une profonde rénovation de la politique d’accompagnement des réfugiés, avec un double objectif d’équité territoriale dans l’accueil et de synergie des dispositifs d’accompagnement vers l’emploi et le logement » (ministère de l’Intérieur et des Outre-mer, </a:t>
            </a:r>
            <a:r>
              <a:rPr lang="fr-FR" sz="2100" noProof="0" dirty="0">
                <a:latin typeface="Aptos" panose="020B0004020202020204" pitchFamily="34" charset="0"/>
                <a:hlinkClick r:id="rId14"/>
              </a:rPr>
              <a:t>Circulaire sur les priorités pour 2023 de la politique d'intégration des étrangers primo-arrivants, dont les personnes réfugiées</a:t>
            </a:r>
            <a:r>
              <a:rPr lang="fr-FR" sz="2100" noProof="0" dirty="0">
                <a:latin typeface="Aptos" panose="020B0004020202020204" pitchFamily="34" charset="0"/>
              </a:rPr>
              <a:t>, 8 février 2023). Son déploiement s’effectue en trois étapes, de 2022 à 2024, dans tous les départements de la métropole. Chaque guichet AGIR est géré par une association dans le cadre d’un marché public.</a:t>
            </a:r>
          </a:p>
          <a:p>
            <a:pPr marL="266700" indent="-266700" algn="just">
              <a:buFont typeface="Wingdings" panose="05000000000000000000" pitchFamily="2" charset="2"/>
              <a:buChar char="§"/>
            </a:pPr>
            <a:r>
              <a:rPr lang="fr-FR" sz="2100" b="1" noProof="0" dirty="0">
                <a:latin typeface="Aptos" panose="020B0004020202020204" pitchFamily="34" charset="0"/>
              </a:rPr>
              <a:t>Le premier objectif </a:t>
            </a:r>
            <a:r>
              <a:rPr lang="fr-FR" sz="2100" noProof="0" dirty="0">
                <a:latin typeface="Aptos" panose="020B0004020202020204" pitchFamily="34" charset="0"/>
              </a:rPr>
              <a:t>du programme est de limiter les sorties sèches, c’est-à-dire la rupture de l’accompagnement des personnes. À la suite de la délivrance de leur titre de séjour et de la signature du Contrat d’intégration républicaine (CIR) auprès de l’Office français de l’immigration et de l’intégration (Ofii), les personnes réfugiées se verront proposer un programme d’accompagnement de 24 mois dans leur guichet départemental AGIR.</a:t>
            </a:r>
          </a:p>
          <a:p>
            <a:pPr marL="266700" indent="-266700" algn="just">
              <a:buFont typeface="Wingdings" panose="05000000000000000000" pitchFamily="2" charset="2"/>
              <a:buChar char="§"/>
            </a:pPr>
            <a:r>
              <a:rPr lang="fr-FR" sz="2100" b="1" noProof="0" dirty="0">
                <a:latin typeface="Aptos" panose="020B0004020202020204" pitchFamily="34" charset="0"/>
              </a:rPr>
              <a:t>La deuxième mission </a:t>
            </a:r>
            <a:r>
              <a:rPr lang="fr-FR" sz="2100" noProof="0" dirty="0">
                <a:latin typeface="Aptos" panose="020B0004020202020204" pitchFamily="34" charset="0"/>
              </a:rPr>
              <a:t>du dispositif concerne la coordination avec les autres acteurs afin d’assurer leur complémentarité dans l’intégration des personnes réfugiées. Cette coordination comprend des conventions obligatoires avec l’</a:t>
            </a:r>
            <a:r>
              <a:rPr lang="fr-FR" sz="2100" noProof="0" dirty="0" err="1">
                <a:latin typeface="Aptos" panose="020B0004020202020204" pitchFamily="34" charset="0"/>
              </a:rPr>
              <a:t>Ofii</a:t>
            </a:r>
            <a:r>
              <a:rPr lang="fr-FR" sz="2100" noProof="0" dirty="0">
                <a:latin typeface="Aptos" panose="020B0004020202020204" pitchFamily="34" charset="0"/>
              </a:rPr>
              <a:t>, France Travail, une ou plusieurs missions locales, le Service public de l’insertion et de l’emploi (SPIE) lorsqu’il est présent dans le département, et avec l’Agence de formation professionnelle pour adultes (AFPA) lorsque cette dernière y pilote un parcours. De plus, les prestataires sont incités à mettre en place d’autres partenariats avec les acteurs principaux du secteur afin de faciliter l’accompagnement et l’intégration des bénéficiaires d’une protection internationale.</a:t>
            </a:r>
          </a:p>
        </p:txBody>
      </p:sp>
      <p:sp>
        <p:nvSpPr>
          <p:cNvPr id="19" name="ZoneTexte 18">
            <a:extLst>
              <a:ext uri="{FF2B5EF4-FFF2-40B4-BE49-F238E27FC236}">
                <a16:creationId xmlns:a16="http://schemas.microsoft.com/office/drawing/2014/main" id="{F3EA8275-220D-C57A-3162-FE69096B792C}"/>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1 –</a:t>
            </a:r>
          </a:p>
        </p:txBody>
      </p:sp>
      <p:sp>
        <p:nvSpPr>
          <p:cNvPr id="29" name="Rectangle 28">
            <a:extLst>
              <a:ext uri="{FF2B5EF4-FFF2-40B4-BE49-F238E27FC236}">
                <a16:creationId xmlns:a16="http://schemas.microsoft.com/office/drawing/2014/main" id="{58D2B851-7F4F-71B0-AD49-B995E9BFF1A2}"/>
              </a:ext>
            </a:extLst>
          </p:cNvPr>
          <p:cNvSpPr/>
          <p:nvPr/>
        </p:nvSpPr>
        <p:spPr>
          <a:xfrm>
            <a:off x="0" y="6149027"/>
            <a:ext cx="21383625" cy="504062"/>
          </a:xfrm>
          <a:prstGeom prst="rect">
            <a:avLst/>
          </a:prstGeom>
          <a:solidFill>
            <a:schemeClr val="tx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tabLst>
                <a:tab pos="19926300" algn="r"/>
              </a:tabLst>
            </a:pPr>
            <a:r>
              <a:rPr lang="fr-FR" sz="2400" noProof="0" dirty="0">
                <a:solidFill>
                  <a:schemeClr val="bg1"/>
                </a:solidFill>
                <a:latin typeface="Aptos Light" panose="020B0004020202020204" pitchFamily="34" charset="0"/>
              </a:rPr>
              <a:t>	</a:t>
            </a:r>
            <a:r>
              <a:rPr lang="fr-FR" sz="2800" noProof="0" dirty="0">
                <a:solidFill>
                  <a:schemeClr val="bg1"/>
                </a:solidFill>
                <a:latin typeface="Aptos Light" panose="020B0004020202020204" pitchFamily="34" charset="0"/>
              </a:rPr>
              <a:t>Octobre 2025</a:t>
            </a:r>
            <a:endParaRPr lang="fr-FR" sz="2400" noProof="0" dirty="0">
              <a:solidFill>
                <a:schemeClr val="bg1"/>
              </a:solidFill>
              <a:latin typeface="Aptos Light" panose="020B0004020202020204" pitchFamily="34" charset="0"/>
            </a:endParaRPr>
          </a:p>
        </p:txBody>
      </p:sp>
      <p:pic>
        <p:nvPicPr>
          <p:cNvPr id="17" name="Image 16">
            <a:extLst>
              <a:ext uri="{FF2B5EF4-FFF2-40B4-BE49-F238E27FC236}">
                <a16:creationId xmlns:a16="http://schemas.microsoft.com/office/drawing/2014/main" id="{D3BDF782-7B50-E302-5D53-32C4F236F30D}"/>
              </a:ext>
            </a:extLst>
          </p:cNvPr>
          <p:cNvPicPr>
            <a:picLocks noChangeAspect="1"/>
          </p:cNvPicPr>
          <p:nvPr/>
        </p:nvPicPr>
        <p:blipFill>
          <a:blip r:embed="rId15">
            <a:extLst>
              <a:ext uri="{28A0092B-C50C-407E-A947-70E740481C1C}">
                <a14:useLocalDpi xmlns:a14="http://schemas.microsoft.com/office/drawing/2010/main" val="0"/>
              </a:ext>
            </a:extLst>
          </a:blip>
          <a:srcRect l="5377" t="8818" r="10434" b="8409"/>
          <a:stretch>
            <a:fillRect/>
          </a:stretch>
        </p:blipFill>
        <p:spPr>
          <a:xfrm>
            <a:off x="1318353" y="16386000"/>
            <a:ext cx="9423821" cy="6552000"/>
          </a:xfrm>
          <a:prstGeom prst="rect">
            <a:avLst/>
          </a:prstGeom>
        </p:spPr>
      </p:pic>
      <p:pic>
        <p:nvPicPr>
          <p:cNvPr id="11" name="Image 10" descr="Une image contenant texte, carte, atlas, Police&#10;&#10;Le contenu généré par l’IA peut être incorrect.">
            <a:extLst>
              <a:ext uri="{FF2B5EF4-FFF2-40B4-BE49-F238E27FC236}">
                <a16:creationId xmlns:a16="http://schemas.microsoft.com/office/drawing/2014/main" id="{A6CAB3B5-805F-1DDD-B251-EB57E1F9C363}"/>
              </a:ext>
            </a:extLst>
          </p:cNvPr>
          <p:cNvPicPr>
            <a:picLocks noChangeAspect="1"/>
          </p:cNvPicPr>
          <p:nvPr/>
        </p:nvPicPr>
        <p:blipFill>
          <a:blip r:embed="rId16">
            <a:extLst>
              <a:ext uri="{28A0092B-C50C-407E-A947-70E740481C1C}">
                <a14:useLocalDpi xmlns:a14="http://schemas.microsoft.com/office/drawing/2010/main" val="0"/>
              </a:ext>
            </a:extLst>
          </a:blip>
          <a:srcRect l="5039" t="6537" r="8126" b="6799"/>
          <a:stretch>
            <a:fillRect/>
          </a:stretch>
        </p:blipFill>
        <p:spPr>
          <a:xfrm>
            <a:off x="10781572" y="16432701"/>
            <a:ext cx="9283700" cy="6551999"/>
          </a:xfrm>
          <a:prstGeom prst="rect">
            <a:avLst/>
          </a:prstGeom>
        </p:spPr>
      </p:pic>
    </p:spTree>
    <p:extLst>
      <p:ext uri="{BB962C8B-B14F-4D97-AF65-F5344CB8AC3E}">
        <p14:creationId xmlns:p14="http://schemas.microsoft.com/office/powerpoint/2010/main" val="200859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8" name="ZoneTexte 1417">
            <a:extLst>
              <a:ext uri="{FF2B5EF4-FFF2-40B4-BE49-F238E27FC236}">
                <a16:creationId xmlns:a16="http://schemas.microsoft.com/office/drawing/2014/main" id="{441B05D7-CD60-B905-074B-52411A6B45A8}"/>
              </a:ext>
            </a:extLst>
          </p:cNvPr>
          <p:cNvSpPr txBox="1"/>
          <p:nvPr/>
        </p:nvSpPr>
        <p:spPr>
          <a:xfrm>
            <a:off x="1615178" y="8670740"/>
            <a:ext cx="7593253" cy="646331"/>
          </a:xfrm>
          <a:prstGeom prst="rect">
            <a:avLst/>
          </a:prstGeom>
          <a:solidFill>
            <a:schemeClr val="accent2"/>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highlight>
                  <a:srgbClr val="ED8E11"/>
                </a:highlight>
                <a:latin typeface="Aptos" panose="020B0004020202020204" pitchFamily="34" charset="0"/>
              </a:rPr>
              <a:t> Données des opérateurs AGIR</a:t>
            </a:r>
          </a:p>
        </p:txBody>
      </p:sp>
      <p:sp>
        <p:nvSpPr>
          <p:cNvPr id="1424" name="ZoneTexte 1423">
            <a:extLst>
              <a:ext uri="{FF2B5EF4-FFF2-40B4-BE49-F238E27FC236}">
                <a16:creationId xmlns:a16="http://schemas.microsoft.com/office/drawing/2014/main" id="{47FC95EF-B8C1-F4AC-855A-FCA8D058D7E6}"/>
              </a:ext>
            </a:extLst>
          </p:cNvPr>
          <p:cNvSpPr txBox="1"/>
          <p:nvPr>
            <p:custDataLst>
              <p:tags r:id="rId1"/>
            </p:custDataLst>
          </p:nvPr>
        </p:nvSpPr>
        <p:spPr>
          <a:xfrm>
            <a:off x="1576509" y="15843181"/>
            <a:ext cx="7471758" cy="5032147"/>
          </a:xfrm>
          <a:prstGeom prst="rect">
            <a:avLst/>
          </a:prstGeom>
          <a:noFill/>
        </p:spPr>
        <p:txBody>
          <a:bodyPr wrap="square">
            <a:spAutoFit/>
          </a:bodyPr>
          <a:lstStyle/>
          <a:p>
            <a:pPr>
              <a:spcAft>
                <a:spcPts val="600"/>
              </a:spcAft>
            </a:pPr>
            <a:r>
              <a:rPr lang="fr-FR" sz="2400" noProof="0" dirty="0">
                <a:latin typeface="Aptos" panose="020B0004020202020204" pitchFamily="34" charset="0"/>
              </a:rPr>
              <a:t>Les </a:t>
            </a:r>
            <a:r>
              <a:rPr lang="fr-FR" sz="2800" b="1" noProof="0" dirty="0">
                <a:solidFill>
                  <a:srgbClr val="4B5C68">
                    <a:lumMod val="65000"/>
                    <a:lumOff val="35000"/>
                  </a:srgbClr>
                </a:solidFill>
                <a:latin typeface="Aptos" panose="020B0004020202020204" pitchFamily="34" charset="0"/>
              </a:rPr>
              <a:t>facteurs de stress post-migratoires </a:t>
            </a:r>
            <a:r>
              <a:rPr lang="fr-FR" sz="2400" noProof="0" dirty="0">
                <a:latin typeface="Aptos" panose="020B0004020202020204" pitchFamily="34" charset="0"/>
              </a:rPr>
              <a:t>les plus fréquemment sélectionnés sont les suivants :</a:t>
            </a:r>
            <a:endParaRPr lang="fr-FR" sz="1050" noProof="0" dirty="0">
              <a:latin typeface="Aptos" panose="020B0004020202020204" pitchFamily="34" charset="0"/>
            </a:endParaRP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Angoisse liée au délai très long de délivrance du titre</a:t>
            </a:r>
            <a:br>
              <a:rPr lang="fr-FR" sz="2400" b="1" noProof="0" dirty="0">
                <a:latin typeface="Aptos" panose="020B0004020202020204" pitchFamily="34" charset="0"/>
              </a:rPr>
            </a:br>
            <a:r>
              <a:rPr lang="fr-FR" sz="2400" b="1" noProof="0" dirty="0">
                <a:latin typeface="Aptos" panose="020B0004020202020204" pitchFamily="34" charset="0"/>
              </a:rPr>
              <a:t>de séjour</a:t>
            </a:r>
            <a:r>
              <a:rPr lang="fr-FR" sz="2400" noProof="0" dirty="0">
                <a:latin typeface="Aptos" panose="020B0004020202020204" pitchFamily="34" charset="0"/>
              </a:rPr>
              <a:t> (9 opérateurs sur 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Incertitude concernant la recherche de logement</a:t>
            </a:r>
            <a:r>
              <a:rPr lang="fr-FR" sz="2400" noProof="0" dirty="0">
                <a:latin typeface="Aptos" panose="020B0004020202020204" pitchFamily="34" charset="0"/>
              </a:rPr>
              <a:t> (9/9)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Incertitude sur l’insertion professionnelle</a:t>
            </a:r>
            <a:r>
              <a:rPr lang="fr-FR" sz="2400" noProof="0" dirty="0">
                <a:latin typeface="Aptos" panose="020B0004020202020204" pitchFamily="34" charset="0"/>
              </a:rPr>
              <a:t> (8/9)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Problèmes financiers</a:t>
            </a:r>
            <a:r>
              <a:rPr lang="fr-FR" sz="2400" noProof="0" dirty="0">
                <a:latin typeface="Aptos" panose="020B0004020202020204" pitchFamily="34" charset="0"/>
              </a:rPr>
              <a:t> (8/9)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Difficultés d’apprentissage du français</a:t>
            </a:r>
            <a:r>
              <a:rPr lang="fr-FR" sz="2400" noProof="0" dirty="0">
                <a:latin typeface="Aptos" panose="020B0004020202020204" pitchFamily="34" charset="0"/>
              </a:rPr>
              <a:t> (7/9)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État de santé préoccupant</a:t>
            </a:r>
            <a:r>
              <a:rPr lang="fr-FR" sz="2400" noProof="0" dirty="0">
                <a:latin typeface="Aptos" panose="020B0004020202020204" pitchFamily="34" charset="0"/>
              </a:rPr>
              <a:t> (7/9)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Séparation familiale</a:t>
            </a:r>
            <a:r>
              <a:rPr lang="fr-FR" sz="2400" noProof="0" dirty="0">
                <a:latin typeface="Aptos" panose="020B0004020202020204" pitchFamily="34" charset="0"/>
              </a:rPr>
              <a:t> (7/9)</a:t>
            </a:r>
          </a:p>
          <a:p>
            <a:pPr marL="457200" indent="-457200">
              <a:buClr>
                <a:schemeClr val="accent2"/>
              </a:buClr>
              <a:buSzPct val="110000"/>
              <a:buFont typeface="Arial" panose="020B0604020202020204" pitchFamily="34" charset="0"/>
              <a:buChar char="•"/>
            </a:pPr>
            <a:r>
              <a:rPr lang="fr-FR" sz="2400" b="1" noProof="0" dirty="0">
                <a:latin typeface="Aptos" panose="020B0004020202020204" pitchFamily="34" charset="0"/>
              </a:rPr>
              <a:t>Perte du statut social d’origine</a:t>
            </a:r>
            <a:r>
              <a:rPr lang="fr-FR" sz="2400" noProof="0" dirty="0">
                <a:latin typeface="Aptos" panose="020B0004020202020204" pitchFamily="34" charset="0"/>
              </a:rPr>
              <a:t> (6/9)</a:t>
            </a:r>
          </a:p>
        </p:txBody>
      </p:sp>
      <p:sp>
        <p:nvSpPr>
          <p:cNvPr id="1430" name="ZoneTexte 1429">
            <a:extLst>
              <a:ext uri="{FF2B5EF4-FFF2-40B4-BE49-F238E27FC236}">
                <a16:creationId xmlns:a16="http://schemas.microsoft.com/office/drawing/2014/main" id="{96BCC48E-BACC-19B9-5613-03D0D0434C12}"/>
              </a:ext>
            </a:extLst>
          </p:cNvPr>
          <p:cNvSpPr txBox="1"/>
          <p:nvPr>
            <p:custDataLst>
              <p:tags r:id="rId2"/>
            </p:custDataLst>
          </p:nvPr>
        </p:nvSpPr>
        <p:spPr>
          <a:xfrm>
            <a:off x="10057524" y="15843181"/>
            <a:ext cx="10179988" cy="5847755"/>
          </a:xfrm>
          <a:prstGeom prst="rect">
            <a:avLst/>
          </a:prstGeom>
          <a:noFill/>
        </p:spPr>
        <p:txBody>
          <a:bodyPr wrap="square">
            <a:spAutoFit/>
          </a:bodyPr>
          <a:lstStyle/>
          <a:p>
            <a:pPr marL="0" indent="0">
              <a:spcAft>
                <a:spcPts val="600"/>
              </a:spcAft>
              <a:buNone/>
            </a:pPr>
            <a:r>
              <a:rPr lang="fr-FR" sz="2800" b="1" noProof="0" dirty="0">
                <a:solidFill>
                  <a:srgbClr val="8296A5"/>
                </a:solidFill>
                <a:latin typeface="Aptos" panose="020B0004020202020204" pitchFamily="34" charset="0"/>
              </a:rPr>
              <a:t>Tentatives de suicide</a:t>
            </a:r>
          </a:p>
          <a:p>
            <a:pPr marL="361950" indent="-361950">
              <a:buClr>
                <a:schemeClr val="accent2"/>
              </a:buClr>
              <a:buSzPct val="110000"/>
              <a:buFont typeface="Arial" panose="020B0604020202020204" pitchFamily="34" charset="0"/>
              <a:buChar char="•"/>
            </a:pPr>
            <a:r>
              <a:rPr lang="fr-FR" sz="2400" noProof="0" dirty="0">
                <a:latin typeface="Aptos" panose="020B0004020202020204" pitchFamily="34" charset="0"/>
              </a:rPr>
              <a:t>3 opérateurs (AGIR 31, 66, 82) ont signalé au moins 1 tentative </a:t>
            </a:r>
          </a:p>
          <a:p>
            <a:pPr marL="361950" indent="-361950">
              <a:buClr>
                <a:schemeClr val="accent2"/>
              </a:buClr>
              <a:buSzPct val="110000"/>
              <a:buFont typeface="Arial" panose="020B0604020202020204" pitchFamily="34" charset="0"/>
              <a:buChar char="•"/>
            </a:pPr>
            <a:r>
              <a:rPr lang="fr-FR" sz="2400" noProof="0" dirty="0">
                <a:latin typeface="Aptos" panose="020B0004020202020204" pitchFamily="34" charset="0"/>
              </a:rPr>
              <a:t>Total : 5 tentatives recensées </a:t>
            </a:r>
          </a:p>
          <a:p>
            <a:pPr marL="361950" indent="-361950">
              <a:buClr>
                <a:schemeClr val="accent2"/>
              </a:buClr>
              <a:buSzPct val="110000"/>
              <a:buFont typeface="Arial" panose="020B0604020202020204" pitchFamily="34" charset="0"/>
              <a:buChar char="•"/>
            </a:pPr>
            <a:r>
              <a:rPr lang="fr-FR" sz="2400" dirty="0">
                <a:latin typeface="Aptos" panose="020B0004020202020204" pitchFamily="34" charset="0"/>
              </a:rPr>
              <a:t>Cela représente</a:t>
            </a:r>
            <a:r>
              <a:rPr lang="fr-FR" sz="2400" noProof="0" dirty="0">
                <a:latin typeface="Aptos" panose="020B0004020202020204" pitchFamily="34" charset="0"/>
              </a:rPr>
              <a:t> 0,25% de personnes concernées parmi les personnes accompagnées par les enquêtés. </a:t>
            </a:r>
            <a:r>
              <a:rPr lang="fr-FR" sz="2400" dirty="0">
                <a:latin typeface="Aptos" panose="020B0004020202020204" pitchFamily="34" charset="0"/>
              </a:rPr>
              <a:t>En comparaison, le</a:t>
            </a:r>
            <a:r>
              <a:rPr lang="fr-FR" sz="2400" noProof="0" dirty="0">
                <a:latin typeface="Aptos" panose="020B0004020202020204" pitchFamily="34" charset="0"/>
              </a:rPr>
              <a:t> taux de prévalence des tentatives de suicide en Occitanie est de 0,7% sur les 12 derniers mois d’après Santé publique France.</a:t>
            </a:r>
          </a:p>
          <a:p>
            <a:endParaRPr lang="fr-FR" sz="2000" noProof="0" dirty="0">
              <a:latin typeface="Aptos" panose="020B0004020202020204" pitchFamily="34" charset="0"/>
            </a:endParaRPr>
          </a:p>
          <a:p>
            <a:pPr>
              <a:spcAft>
                <a:spcPts val="600"/>
              </a:spcAft>
            </a:pPr>
            <a:r>
              <a:rPr lang="fr-FR" sz="2800" b="1" noProof="0" dirty="0">
                <a:solidFill>
                  <a:srgbClr val="8296A5"/>
                </a:solidFill>
                <a:latin typeface="Aptos" panose="020B0004020202020204" pitchFamily="34" charset="0"/>
              </a:rPr>
              <a:t>Idées suicidaires</a:t>
            </a:r>
          </a:p>
          <a:p>
            <a:pPr marL="361950" indent="-361950">
              <a:buClr>
                <a:schemeClr val="accent2"/>
              </a:buClr>
              <a:buSzPct val="110000"/>
              <a:buFont typeface="Arial" panose="020B0604020202020204" pitchFamily="34" charset="0"/>
              <a:buChar char="•"/>
            </a:pPr>
            <a:r>
              <a:rPr lang="fr-FR" sz="2400" noProof="0" dirty="0">
                <a:latin typeface="Aptos" panose="020B0004020202020204" pitchFamily="34" charset="0"/>
              </a:rPr>
              <a:t>4 opérateurs (AGIR 31, 66, 81, 82) ont déclaré accompagner des BPI avec pensées suicidaires</a:t>
            </a:r>
          </a:p>
          <a:p>
            <a:pPr marL="361950" indent="-361950">
              <a:buClr>
                <a:schemeClr val="accent2"/>
              </a:buClr>
              <a:buSzPct val="110000"/>
              <a:buFont typeface="Arial" panose="020B0604020202020204" pitchFamily="34" charset="0"/>
              <a:buChar char="•"/>
            </a:pPr>
            <a:r>
              <a:rPr lang="fr-FR" sz="2400" noProof="0" dirty="0">
                <a:latin typeface="Aptos" panose="020B0004020202020204" pitchFamily="34" charset="0"/>
              </a:rPr>
              <a:t>Jusqu’à 7 personnes concernées pour un opérateur (AGIR 31)</a:t>
            </a:r>
          </a:p>
          <a:p>
            <a:pPr marL="361950" indent="-361950">
              <a:buClr>
                <a:schemeClr val="accent2"/>
              </a:buClr>
              <a:buSzPct val="110000"/>
              <a:buFont typeface="Arial" panose="020B0604020202020204" pitchFamily="34" charset="0"/>
              <a:buChar char="•"/>
            </a:pPr>
            <a:r>
              <a:rPr lang="fr-FR" sz="2400" noProof="0" dirty="0">
                <a:latin typeface="Aptos" panose="020B0004020202020204" pitchFamily="34" charset="0"/>
              </a:rPr>
              <a:t>Total : 13 BPI déclarés ont des idées suicidaires </a:t>
            </a:r>
          </a:p>
          <a:p>
            <a:pPr marL="361950" indent="-361950">
              <a:buClr>
                <a:schemeClr val="accent2"/>
              </a:buClr>
              <a:buSzPct val="110000"/>
              <a:buFont typeface="Arial" panose="020B0604020202020204" pitchFamily="34" charset="0"/>
              <a:buChar char="•"/>
            </a:pPr>
            <a:r>
              <a:rPr lang="fr-FR" sz="2400" dirty="0">
                <a:latin typeface="Aptos" panose="020B0004020202020204" pitchFamily="34" charset="0"/>
              </a:rPr>
              <a:t>Cela représente 0,65% des personnes accompagnées par les enquêtés (contre 4,9% en Occitanie en 2024 d’après Santé publique France). </a:t>
            </a:r>
            <a:endParaRPr lang="fr-FR" sz="2400" noProof="0" dirty="0">
              <a:latin typeface="Aptos" panose="020B0004020202020204" pitchFamily="34" charset="0"/>
            </a:endParaRPr>
          </a:p>
        </p:txBody>
      </p:sp>
      <p:sp>
        <p:nvSpPr>
          <p:cNvPr id="6" name="ZoneTexte 5">
            <a:extLst>
              <a:ext uri="{FF2B5EF4-FFF2-40B4-BE49-F238E27FC236}">
                <a16:creationId xmlns:a16="http://schemas.microsoft.com/office/drawing/2014/main" id="{DDC8CD41-AEF3-BF9D-77D2-7004EAD90ED0}"/>
              </a:ext>
            </a:extLst>
          </p:cNvPr>
          <p:cNvSpPr txBox="1"/>
          <p:nvPr>
            <p:custDataLst>
              <p:tags r:id="rId3"/>
            </p:custDataLst>
          </p:nvPr>
        </p:nvSpPr>
        <p:spPr>
          <a:xfrm>
            <a:off x="1455014" y="21508972"/>
            <a:ext cx="7593253" cy="646331"/>
          </a:xfrm>
          <a:prstGeom prst="rect">
            <a:avLst/>
          </a:prstGeom>
          <a:solidFill>
            <a:schemeClr val="accent1"/>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highlight>
                  <a:srgbClr val="008080"/>
                </a:highlight>
                <a:latin typeface="Aptos" panose="020B0004020202020204" pitchFamily="34" charset="0"/>
              </a:rPr>
              <a:t> </a:t>
            </a:r>
            <a:r>
              <a:rPr lang="fr-FR" sz="3600" b="1" noProof="0" dirty="0">
                <a:solidFill>
                  <a:schemeClr val="bg1"/>
                </a:solidFill>
                <a:latin typeface="Aptos" panose="020B0004020202020204" pitchFamily="34" charset="0"/>
              </a:rPr>
              <a:t>Données des CADA et CPH</a:t>
            </a:r>
          </a:p>
        </p:txBody>
      </p:sp>
      <p:graphicFrame>
        <p:nvGraphicFramePr>
          <p:cNvPr id="1441" name="Graphique 1440">
            <a:extLst>
              <a:ext uri="{FF2B5EF4-FFF2-40B4-BE49-F238E27FC236}">
                <a16:creationId xmlns:a16="http://schemas.microsoft.com/office/drawing/2014/main" id="{C99D8D9B-E495-F3F9-0F37-A33D0CC2C55A}"/>
              </a:ext>
            </a:extLst>
          </p:cNvPr>
          <p:cNvGraphicFramePr>
            <a:graphicFrameLocks/>
          </p:cNvGraphicFramePr>
          <p:nvPr>
            <p:custDataLst>
              <p:tags r:id="rId4"/>
            </p:custDataLst>
            <p:extLst>
              <p:ext uri="{D42A27DB-BD31-4B8C-83A1-F6EECF244321}">
                <p14:modId xmlns:p14="http://schemas.microsoft.com/office/powerpoint/2010/main" val="3580740996"/>
              </p:ext>
            </p:extLst>
          </p:nvPr>
        </p:nvGraphicFramePr>
        <p:xfrm>
          <a:off x="1615178" y="22522785"/>
          <a:ext cx="18153269" cy="5346044"/>
        </p:xfrm>
        <a:graphic>
          <a:graphicData uri="http://schemas.openxmlformats.org/drawingml/2006/chart">
            <c:chart xmlns:c="http://schemas.openxmlformats.org/drawingml/2006/chart" xmlns:r="http://schemas.openxmlformats.org/officeDocument/2006/relationships" r:id="rId8"/>
          </a:graphicData>
        </a:graphic>
      </p:graphicFrame>
      <p:cxnSp>
        <p:nvCxnSpPr>
          <p:cNvPr id="7" name="Connecteur droit 6">
            <a:extLst>
              <a:ext uri="{FF2B5EF4-FFF2-40B4-BE49-F238E27FC236}">
                <a16:creationId xmlns:a16="http://schemas.microsoft.com/office/drawing/2014/main" id="{7EB8352C-0A55-051F-BE23-4EA69D448047}"/>
              </a:ext>
            </a:extLst>
          </p:cNvPr>
          <p:cNvCxnSpPr>
            <a:cxnSpLocks/>
          </p:cNvCxnSpPr>
          <p:nvPr>
            <p:custDataLst>
              <p:tags r:id="rId5"/>
            </p:custDataLst>
          </p:nvPr>
        </p:nvCxnSpPr>
        <p:spPr>
          <a:xfrm flipV="1">
            <a:off x="9677571" y="15843181"/>
            <a:ext cx="0" cy="5109091"/>
          </a:xfrm>
          <a:prstGeom prst="line">
            <a:avLst/>
          </a:prstGeom>
          <a:ln w="12700">
            <a:solidFill>
              <a:schemeClr val="accent2"/>
            </a:solidFill>
            <a:prstDash val="solid"/>
          </a:ln>
        </p:spPr>
        <p:style>
          <a:lnRef idx="1">
            <a:schemeClr val="accent2"/>
          </a:lnRef>
          <a:fillRef idx="0">
            <a:schemeClr val="accent2"/>
          </a:fillRef>
          <a:effectRef idx="0">
            <a:schemeClr val="accent2"/>
          </a:effectRef>
          <a:fontRef idx="minor">
            <a:schemeClr val="tx1"/>
          </a:fontRef>
        </p:style>
      </p:cxnSp>
      <p:grpSp>
        <p:nvGrpSpPr>
          <p:cNvPr id="9" name="Groupe 8">
            <a:extLst>
              <a:ext uri="{FF2B5EF4-FFF2-40B4-BE49-F238E27FC236}">
                <a16:creationId xmlns:a16="http://schemas.microsoft.com/office/drawing/2014/main" id="{FBFA19AA-7FD5-D4F4-0BAD-857C0C9CB668}"/>
              </a:ext>
            </a:extLst>
          </p:cNvPr>
          <p:cNvGrpSpPr/>
          <p:nvPr>
            <p:custDataLst>
              <p:tags r:id="rId6"/>
            </p:custDataLst>
          </p:nvPr>
        </p:nvGrpSpPr>
        <p:grpSpPr>
          <a:xfrm>
            <a:off x="722992" y="1987230"/>
            <a:ext cx="19467789" cy="718437"/>
            <a:chOff x="684322" y="9062936"/>
            <a:chExt cx="19467789" cy="718437"/>
          </a:xfrm>
        </p:grpSpPr>
        <p:cxnSp>
          <p:nvCxnSpPr>
            <p:cNvPr id="8" name="Connecteur droit 7">
              <a:extLst>
                <a:ext uri="{FF2B5EF4-FFF2-40B4-BE49-F238E27FC236}">
                  <a16:creationId xmlns:a16="http://schemas.microsoft.com/office/drawing/2014/main" id="{7F5E92DB-E780-30AB-1D9D-4326E85CC50B}"/>
                </a:ext>
              </a:extLst>
            </p:cNvPr>
            <p:cNvCxnSpPr>
              <a:cxnSpLocks/>
            </p:cNvCxnSpPr>
            <p:nvPr/>
          </p:nvCxnSpPr>
          <p:spPr>
            <a:xfrm>
              <a:off x="1576508" y="9762323"/>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0" name="Groupe 9">
              <a:extLst>
                <a:ext uri="{FF2B5EF4-FFF2-40B4-BE49-F238E27FC236}">
                  <a16:creationId xmlns:a16="http://schemas.microsoft.com/office/drawing/2014/main" id="{863104CA-DBB9-6354-05D6-58B0DC5F0E21}"/>
                </a:ext>
              </a:extLst>
            </p:cNvPr>
            <p:cNvGrpSpPr/>
            <p:nvPr/>
          </p:nvGrpSpPr>
          <p:grpSpPr>
            <a:xfrm>
              <a:off x="684322" y="9062936"/>
              <a:ext cx="15380609" cy="718437"/>
              <a:chOff x="684322" y="9062936"/>
              <a:chExt cx="15380609" cy="718437"/>
            </a:xfrm>
          </p:grpSpPr>
          <p:sp>
            <p:nvSpPr>
              <p:cNvPr id="1182" name="ZoneTexte 1181">
                <a:extLst>
                  <a:ext uri="{FF2B5EF4-FFF2-40B4-BE49-F238E27FC236}">
                    <a16:creationId xmlns:a16="http://schemas.microsoft.com/office/drawing/2014/main" id="{36DA21AF-4BA9-3BBF-B88B-46CCD608E8E0}"/>
                  </a:ext>
                </a:extLst>
              </p:cNvPr>
              <p:cNvSpPr txBox="1"/>
              <p:nvPr/>
            </p:nvSpPr>
            <p:spPr>
              <a:xfrm>
                <a:off x="1561769" y="9068232"/>
                <a:ext cx="14503162"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highlight>
                      <a:srgbClr val="990033"/>
                    </a:highlight>
                    <a:latin typeface="Aptos" panose="020B0004020202020204" pitchFamily="34" charset="0"/>
                  </a:rPr>
                  <a:t> Profil et état de santé mentale des personnes accompagnées</a:t>
                </a:r>
              </a:p>
            </p:txBody>
          </p:sp>
          <p:sp>
            <p:nvSpPr>
              <p:cNvPr id="11" name="Rectangle 10">
                <a:extLst>
                  <a:ext uri="{FF2B5EF4-FFF2-40B4-BE49-F238E27FC236}">
                    <a16:creationId xmlns:a16="http://schemas.microsoft.com/office/drawing/2014/main" id="{1F5B8CA9-0BAC-84A0-A041-51D6F8E1D21B}"/>
                  </a:ext>
                </a:extLst>
              </p:cNvPr>
              <p:cNvSpPr/>
              <p:nvPr/>
            </p:nvSpPr>
            <p:spPr>
              <a:xfrm>
                <a:off x="684322" y="9062936"/>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noProof="0" dirty="0">
                    <a:latin typeface="Aptos" panose="020B0004020202020204" pitchFamily="34" charset="0"/>
                  </a:rPr>
                  <a:t>1</a:t>
                </a:r>
              </a:p>
            </p:txBody>
          </p:sp>
        </p:grpSp>
      </p:grpSp>
      <p:grpSp>
        <p:nvGrpSpPr>
          <p:cNvPr id="30" name="Groupe 29">
            <a:extLst>
              <a:ext uri="{FF2B5EF4-FFF2-40B4-BE49-F238E27FC236}">
                <a16:creationId xmlns:a16="http://schemas.microsoft.com/office/drawing/2014/main" id="{710DC9D0-F319-8E30-E127-01316EAC1CC4}"/>
              </a:ext>
            </a:extLst>
          </p:cNvPr>
          <p:cNvGrpSpPr/>
          <p:nvPr/>
        </p:nvGrpSpPr>
        <p:grpSpPr>
          <a:xfrm>
            <a:off x="1576508" y="3055227"/>
            <a:ext cx="18661004" cy="5213052"/>
            <a:chOff x="1576508" y="3386094"/>
            <a:chExt cx="18661004" cy="5213052"/>
          </a:xfrm>
        </p:grpSpPr>
        <p:sp>
          <p:nvSpPr>
            <p:cNvPr id="17" name="Rectangle : coins arrondis 16">
              <a:extLst>
                <a:ext uri="{FF2B5EF4-FFF2-40B4-BE49-F238E27FC236}">
                  <a16:creationId xmlns:a16="http://schemas.microsoft.com/office/drawing/2014/main" id="{77AFEFFC-7D94-60E2-0B89-01CF43A3606C}"/>
                </a:ext>
              </a:extLst>
            </p:cNvPr>
            <p:cNvSpPr/>
            <p:nvPr/>
          </p:nvSpPr>
          <p:spPr>
            <a:xfrm>
              <a:off x="1576508" y="3386094"/>
              <a:ext cx="18661004" cy="5213052"/>
            </a:xfrm>
            <a:prstGeom prst="roundRect">
              <a:avLst/>
            </a:prstGeom>
            <a:solidFill>
              <a:srgbClr val="EBEFF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Aptos" panose="020B0004020202020204" pitchFamily="34" charset="0"/>
              </a:endParaRPr>
            </a:p>
          </p:txBody>
        </p:sp>
        <p:grpSp>
          <p:nvGrpSpPr>
            <p:cNvPr id="1414" name="Groupe 1413">
              <a:extLst>
                <a:ext uri="{FF2B5EF4-FFF2-40B4-BE49-F238E27FC236}">
                  <a16:creationId xmlns:a16="http://schemas.microsoft.com/office/drawing/2014/main" id="{A856DEBE-E133-2DFB-8F2B-559B9DA294B9}"/>
                </a:ext>
              </a:extLst>
            </p:cNvPr>
            <p:cNvGrpSpPr/>
            <p:nvPr/>
          </p:nvGrpSpPr>
          <p:grpSpPr>
            <a:xfrm>
              <a:off x="2137632" y="3848773"/>
              <a:ext cx="8275350" cy="4385816"/>
              <a:chOff x="1637640" y="10164688"/>
              <a:chExt cx="8275350" cy="4385816"/>
            </a:xfrm>
          </p:grpSpPr>
          <p:sp>
            <p:nvSpPr>
              <p:cNvPr id="18" name="ZoneTexte 17">
                <a:extLst>
                  <a:ext uri="{FF2B5EF4-FFF2-40B4-BE49-F238E27FC236}">
                    <a16:creationId xmlns:a16="http://schemas.microsoft.com/office/drawing/2014/main" id="{DF7D5DE2-8C82-401A-9277-973A1B6347B0}"/>
                  </a:ext>
                </a:extLst>
              </p:cNvPr>
              <p:cNvSpPr txBox="1"/>
              <p:nvPr/>
            </p:nvSpPr>
            <p:spPr>
              <a:xfrm>
                <a:off x="1637640" y="10164688"/>
                <a:ext cx="8275350" cy="4385816"/>
              </a:xfrm>
              <a:prstGeom prst="rect">
                <a:avLst/>
              </a:prstGeom>
              <a:noFill/>
            </p:spPr>
            <p:txBody>
              <a:bodyPr wrap="square" rtlCol="0">
                <a:spAutoFit/>
              </a:bodyPr>
              <a:lstStyle/>
              <a:p>
                <a:r>
                  <a:rPr lang="fr-FR" sz="3200" noProof="0" dirty="0">
                    <a:latin typeface="Aptos" panose="020B0004020202020204" pitchFamily="34" charset="0"/>
                  </a:rPr>
                  <a:t>Personnes </a:t>
                </a:r>
                <a:r>
                  <a:rPr lang="fr-FR" sz="3200" b="1" noProof="0" dirty="0">
                    <a:solidFill>
                      <a:schemeClr val="accent2"/>
                    </a:solidFill>
                    <a:latin typeface="Aptos" panose="020B0004020202020204" pitchFamily="34" charset="0"/>
                  </a:rPr>
                  <a:t>bénéficiaires de la protection internationale (BPI) </a:t>
                </a:r>
                <a:r>
                  <a:rPr lang="fr-FR" sz="3200" noProof="0" dirty="0">
                    <a:latin typeface="Aptos" panose="020B0004020202020204" pitchFamily="34" charset="0"/>
                  </a:rPr>
                  <a:t>accompagnées par </a:t>
                </a:r>
              </a:p>
              <a:p>
                <a:pPr>
                  <a:spcAft>
                    <a:spcPts val="1200"/>
                  </a:spcAft>
                </a:pPr>
                <a:r>
                  <a:rPr lang="fr-FR" sz="3200" noProof="0" dirty="0">
                    <a:latin typeface="Aptos" panose="020B0004020202020204" pitchFamily="34" charset="0"/>
                  </a:rPr>
                  <a:t>les </a:t>
                </a:r>
                <a:r>
                  <a:rPr lang="fr-FR" sz="3200" b="1" noProof="0" dirty="0">
                    <a:solidFill>
                      <a:schemeClr val="accent2"/>
                    </a:solidFill>
                    <a:latin typeface="Aptos" panose="020B0004020202020204" pitchFamily="34" charset="0"/>
                  </a:rPr>
                  <a:t>opérateurs AGIR (9/13) </a:t>
                </a:r>
                <a:r>
                  <a:rPr lang="fr-FR" sz="3200" noProof="0" dirty="0">
                    <a:latin typeface="Aptos" panose="020B0004020202020204" pitchFamily="34" charset="0"/>
                  </a:rPr>
                  <a:t>:</a:t>
                </a:r>
              </a:p>
              <a:p>
                <a:pPr marL="1085850">
                  <a:spcAft>
                    <a:spcPts val="1800"/>
                  </a:spcAft>
                </a:pPr>
                <a:r>
                  <a:rPr lang="fr-FR" sz="3200" b="1" noProof="0" dirty="0">
                    <a:latin typeface="Aptos" panose="020B0004020202020204" pitchFamily="34" charset="0"/>
                  </a:rPr>
                  <a:t>1998 personnes accompagnées </a:t>
                </a:r>
              </a:p>
              <a:p>
                <a:pPr marL="1162050">
                  <a:spcAft>
                    <a:spcPts val="1800"/>
                  </a:spcAft>
                </a:pPr>
                <a:r>
                  <a:rPr lang="fr-FR" sz="3200" noProof="0" dirty="0">
                    <a:latin typeface="Aptos" panose="020B0004020202020204" pitchFamily="34" charset="0"/>
                  </a:rPr>
                  <a:t>1231 hommes /         746 femmes</a:t>
                </a:r>
              </a:p>
              <a:p>
                <a:pPr marL="1162050">
                  <a:spcAft>
                    <a:spcPts val="1800"/>
                  </a:spcAft>
                </a:pPr>
                <a:r>
                  <a:rPr lang="fr-FR" sz="3200" noProof="0" dirty="0">
                    <a:latin typeface="Aptos" panose="020B0004020202020204" pitchFamily="34" charset="0"/>
                  </a:rPr>
                  <a:t>579 parents avec enfants mineurs</a:t>
                </a:r>
              </a:p>
              <a:p>
                <a:pPr marL="1162050">
                  <a:spcAft>
                    <a:spcPts val="1800"/>
                  </a:spcAft>
                </a:pPr>
                <a:r>
                  <a:rPr lang="fr-FR" sz="3200" spc="-80" noProof="0" dirty="0">
                    <a:latin typeface="Aptos" panose="020B0004020202020204" pitchFamily="34" charset="0"/>
                  </a:rPr>
                  <a:t>592 jeunes isolé</a:t>
                </a:r>
                <a:r>
                  <a:rPr lang="fr-FR" sz="3200" spc="-80" noProof="0" dirty="0">
                    <a:latin typeface="Aptos Narrow" panose="020B0004020202020204" pitchFamily="34" charset="0"/>
                  </a:rPr>
                  <a:t>·</a:t>
                </a:r>
                <a:r>
                  <a:rPr lang="fr-FR" sz="3200" spc="-80" noProof="0" dirty="0">
                    <a:latin typeface="Aptos" panose="020B0004020202020204" pitchFamily="34" charset="0"/>
                  </a:rPr>
                  <a:t>es de moins de 25 ans</a:t>
                </a:r>
              </a:p>
            </p:txBody>
          </p:sp>
          <p:grpSp>
            <p:nvGrpSpPr>
              <p:cNvPr id="60" name="Groupe 59">
                <a:extLst>
                  <a:ext uri="{FF2B5EF4-FFF2-40B4-BE49-F238E27FC236}">
                    <a16:creationId xmlns:a16="http://schemas.microsoft.com/office/drawing/2014/main" id="{30E15F30-2ED9-4036-EE40-9E8C17F14886}"/>
                  </a:ext>
                </a:extLst>
              </p:cNvPr>
              <p:cNvGrpSpPr/>
              <p:nvPr/>
            </p:nvGrpSpPr>
            <p:grpSpPr>
              <a:xfrm>
                <a:off x="1920502" y="11797189"/>
                <a:ext cx="4381983" cy="2603065"/>
                <a:chOff x="1920502" y="11797189"/>
                <a:chExt cx="4381983" cy="2603065"/>
              </a:xfrm>
            </p:grpSpPr>
            <p:pic>
              <p:nvPicPr>
                <p:cNvPr id="20" name="Graphique 19" descr="Mille avec un remplissage uni">
                  <a:extLst>
                    <a:ext uri="{FF2B5EF4-FFF2-40B4-BE49-F238E27FC236}">
                      <a16:creationId xmlns:a16="http://schemas.microsoft.com/office/drawing/2014/main" id="{6C512415-5433-883B-500C-44719EDD62A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61712" y="11797189"/>
                  <a:ext cx="685233" cy="685233"/>
                </a:xfrm>
                <a:prstGeom prst="rect">
                  <a:avLst/>
                </a:prstGeom>
              </p:spPr>
            </p:pic>
            <p:pic>
              <p:nvPicPr>
                <p:cNvPr id="22" name="Graphique 21" descr="Profil femelle avec un remplissage uni">
                  <a:extLst>
                    <a:ext uri="{FF2B5EF4-FFF2-40B4-BE49-F238E27FC236}">
                      <a16:creationId xmlns:a16="http://schemas.microsoft.com/office/drawing/2014/main" id="{8EC4D784-ACD5-373C-34C7-980C0A36F46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17252" y="12370592"/>
                  <a:ext cx="685233" cy="685233"/>
                </a:xfrm>
                <a:prstGeom prst="rect">
                  <a:avLst/>
                </a:prstGeom>
              </p:spPr>
            </p:pic>
            <p:pic>
              <p:nvPicPr>
                <p:cNvPr id="44" name="Graphique 43" descr="Profil mâle contour">
                  <a:extLst>
                    <a:ext uri="{FF2B5EF4-FFF2-40B4-BE49-F238E27FC236}">
                      <a16:creationId xmlns:a16="http://schemas.microsoft.com/office/drawing/2014/main" id="{53118EAC-F471-A1FE-7DE3-5C514E44C49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961712" y="13728942"/>
                  <a:ext cx="671312" cy="671312"/>
                </a:xfrm>
                <a:prstGeom prst="rect">
                  <a:avLst/>
                </a:prstGeom>
              </p:spPr>
            </p:pic>
            <p:pic>
              <p:nvPicPr>
                <p:cNvPr id="53" name="Graphique 52" descr="Profil mâle avec un remplissage uni">
                  <a:extLst>
                    <a:ext uri="{FF2B5EF4-FFF2-40B4-BE49-F238E27FC236}">
                      <a16:creationId xmlns:a16="http://schemas.microsoft.com/office/drawing/2014/main" id="{03B02292-4B02-7691-5E99-E9DB8615DBF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920502" y="12420461"/>
                  <a:ext cx="685233" cy="685233"/>
                </a:xfrm>
                <a:prstGeom prst="rect">
                  <a:avLst/>
                </a:prstGeom>
              </p:spPr>
            </p:pic>
            <p:pic>
              <p:nvPicPr>
                <p:cNvPr id="55" name="Graphique 54" descr="Famille avec un garçon avec un remplissage uni">
                  <a:extLst>
                    <a:ext uri="{FF2B5EF4-FFF2-40B4-BE49-F238E27FC236}">
                      <a16:creationId xmlns:a16="http://schemas.microsoft.com/office/drawing/2014/main" id="{B855253E-1661-F981-E588-0F50726D655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985830" y="13089113"/>
                  <a:ext cx="685233" cy="685233"/>
                </a:xfrm>
                <a:prstGeom prst="rect">
                  <a:avLst/>
                </a:prstGeom>
              </p:spPr>
            </p:pic>
          </p:grpSp>
        </p:grpSp>
        <p:grpSp>
          <p:nvGrpSpPr>
            <p:cNvPr id="27" name="Groupe 26">
              <a:extLst>
                <a:ext uri="{FF2B5EF4-FFF2-40B4-BE49-F238E27FC236}">
                  <a16:creationId xmlns:a16="http://schemas.microsoft.com/office/drawing/2014/main" id="{5E88369B-7BFF-2194-16B9-43AB13B2266E}"/>
                </a:ext>
              </a:extLst>
            </p:cNvPr>
            <p:cNvGrpSpPr/>
            <p:nvPr/>
          </p:nvGrpSpPr>
          <p:grpSpPr>
            <a:xfrm>
              <a:off x="10370281" y="3834979"/>
              <a:ext cx="9824531" cy="4324261"/>
              <a:chOff x="10691812" y="3690262"/>
              <a:chExt cx="9824531" cy="4324261"/>
            </a:xfrm>
          </p:grpSpPr>
          <p:sp>
            <p:nvSpPr>
              <p:cNvPr id="61" name="ZoneTexte 60">
                <a:extLst>
                  <a:ext uri="{FF2B5EF4-FFF2-40B4-BE49-F238E27FC236}">
                    <a16:creationId xmlns:a16="http://schemas.microsoft.com/office/drawing/2014/main" id="{98F8656E-86EA-EF28-920E-B68142E29EAC}"/>
                  </a:ext>
                </a:extLst>
              </p:cNvPr>
              <p:cNvSpPr txBox="1"/>
              <p:nvPr/>
            </p:nvSpPr>
            <p:spPr>
              <a:xfrm>
                <a:off x="10691812" y="3690262"/>
                <a:ext cx="9824531" cy="4324261"/>
              </a:xfrm>
              <a:prstGeom prst="rect">
                <a:avLst/>
              </a:prstGeom>
              <a:noFill/>
            </p:spPr>
            <p:txBody>
              <a:bodyPr wrap="square" rtlCol="0">
                <a:spAutoFit/>
              </a:bodyPr>
              <a:lstStyle/>
              <a:p>
                <a:r>
                  <a:rPr lang="fr-FR" sz="3200" b="1" noProof="0" dirty="0">
                    <a:solidFill>
                      <a:schemeClr val="accent1"/>
                    </a:solidFill>
                    <a:latin typeface="Aptos" panose="020B0004020202020204" pitchFamily="34" charset="0"/>
                  </a:rPr>
                  <a:t>Demandeurs d’asile et réfugiés </a:t>
                </a:r>
                <a:r>
                  <a:rPr lang="fr-FR" sz="3200" noProof="0" dirty="0">
                    <a:latin typeface="Aptos" panose="020B0004020202020204" pitchFamily="34" charset="0"/>
                  </a:rPr>
                  <a:t>hébergés et accompagnés par les </a:t>
                </a:r>
                <a:r>
                  <a:rPr lang="fr-FR" sz="3200" b="1" noProof="0" dirty="0">
                    <a:solidFill>
                      <a:schemeClr val="accent1"/>
                    </a:solidFill>
                    <a:latin typeface="Aptos" panose="020B0004020202020204" pitchFamily="34" charset="0"/>
                  </a:rPr>
                  <a:t>CADA et CPH (25/61) </a:t>
                </a:r>
                <a:r>
                  <a:rPr lang="fr-FR" sz="3200" noProof="0" dirty="0">
                    <a:latin typeface="Aptos" panose="020B0004020202020204" pitchFamily="34" charset="0"/>
                  </a:rPr>
                  <a:t>:</a:t>
                </a:r>
              </a:p>
              <a:p>
                <a:pPr>
                  <a:spcAft>
                    <a:spcPts val="1200"/>
                  </a:spcAft>
                </a:pPr>
                <a:endParaRPr lang="fr-FR" sz="2800" noProof="0" dirty="0">
                  <a:latin typeface="Aptos" panose="020B0004020202020204" pitchFamily="34" charset="0"/>
                </a:endParaRPr>
              </a:p>
              <a:p>
                <a:pPr marL="1085850">
                  <a:spcAft>
                    <a:spcPts val="1800"/>
                  </a:spcAft>
                </a:pPr>
                <a:r>
                  <a:rPr lang="fr-FR" sz="3200" b="1" noProof="0" dirty="0">
                    <a:latin typeface="Aptos" panose="020B0004020202020204" pitchFamily="34" charset="0"/>
                  </a:rPr>
                  <a:t>2511 personnes hébergées et accompagnées </a:t>
                </a:r>
              </a:p>
              <a:p>
                <a:pPr marL="1085850">
                  <a:spcAft>
                    <a:spcPts val="1800"/>
                  </a:spcAft>
                </a:pPr>
                <a:r>
                  <a:rPr lang="fr-FR" sz="3200" noProof="0" dirty="0">
                    <a:latin typeface="Aptos" panose="020B0004020202020204" pitchFamily="34" charset="0"/>
                  </a:rPr>
                  <a:t>1248 hommes /        711 femmes</a:t>
                </a:r>
              </a:p>
              <a:p>
                <a:pPr marL="1085850">
                  <a:spcAft>
                    <a:spcPts val="1800"/>
                  </a:spcAft>
                </a:pPr>
                <a:r>
                  <a:rPr lang="fr-FR" sz="3200" noProof="0" dirty="0">
                    <a:latin typeface="Aptos" panose="020B0004020202020204" pitchFamily="34" charset="0"/>
                  </a:rPr>
                  <a:t>1081 places Famille </a:t>
                </a:r>
                <a:r>
                  <a:rPr lang="fr-FR" sz="2400" noProof="0" dirty="0">
                    <a:latin typeface="Aptos" panose="020B0004020202020204" pitchFamily="34" charset="0"/>
                  </a:rPr>
                  <a:t>[parent(s) avec enfant(s) mineur(s)]</a:t>
                </a:r>
                <a:endParaRPr lang="fr-FR" sz="3200" noProof="0" dirty="0">
                  <a:latin typeface="Aptos" panose="020B0004020202020204" pitchFamily="34" charset="0"/>
                </a:endParaRPr>
              </a:p>
              <a:p>
                <a:pPr marL="1085850">
                  <a:spcAft>
                    <a:spcPts val="1800"/>
                  </a:spcAft>
                </a:pPr>
                <a:r>
                  <a:rPr lang="fr-FR" sz="3200" spc="-80" noProof="0" dirty="0">
                    <a:latin typeface="Aptos" panose="020B0004020202020204" pitchFamily="34" charset="0"/>
                  </a:rPr>
                  <a:t>791 jeunes isolé</a:t>
                </a:r>
                <a:r>
                  <a:rPr lang="fr-FR" sz="3200" spc="-80" noProof="0" dirty="0">
                    <a:latin typeface="Aptos Narrow" panose="020B0004020202020204" pitchFamily="34" charset="0"/>
                  </a:rPr>
                  <a:t>·</a:t>
                </a:r>
                <a:r>
                  <a:rPr lang="fr-FR" sz="3200" spc="-80" noProof="0" dirty="0">
                    <a:latin typeface="Aptos" panose="020B0004020202020204" pitchFamily="34" charset="0"/>
                  </a:rPr>
                  <a:t>es de moins de 25 ans</a:t>
                </a:r>
              </a:p>
            </p:txBody>
          </p:sp>
          <p:grpSp>
            <p:nvGrpSpPr>
              <p:cNvPr id="26" name="Groupe 25">
                <a:extLst>
                  <a:ext uri="{FF2B5EF4-FFF2-40B4-BE49-F238E27FC236}">
                    <a16:creationId xmlns:a16="http://schemas.microsoft.com/office/drawing/2014/main" id="{A9B5A3AC-1929-4966-D773-D19E2A096268}"/>
                  </a:ext>
                </a:extLst>
              </p:cNvPr>
              <p:cNvGrpSpPr/>
              <p:nvPr/>
            </p:nvGrpSpPr>
            <p:grpSpPr>
              <a:xfrm>
                <a:off x="11080752" y="5198212"/>
                <a:ext cx="4160222" cy="2673589"/>
                <a:chOff x="11080752" y="5198212"/>
                <a:chExt cx="4160222" cy="2673589"/>
              </a:xfrm>
            </p:grpSpPr>
            <p:pic>
              <p:nvPicPr>
                <p:cNvPr id="1408" name="Graphique 1407" descr="Mille avec un remplissage uni">
                  <a:extLst>
                    <a:ext uri="{FF2B5EF4-FFF2-40B4-BE49-F238E27FC236}">
                      <a16:creationId xmlns:a16="http://schemas.microsoft.com/office/drawing/2014/main" id="{B8B34AAF-86A4-3F39-2D6B-22877DAA20F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80752" y="5198212"/>
                  <a:ext cx="685233" cy="685233"/>
                </a:xfrm>
                <a:prstGeom prst="rect">
                  <a:avLst/>
                </a:prstGeom>
              </p:spPr>
            </p:pic>
            <p:pic>
              <p:nvPicPr>
                <p:cNvPr id="1409" name="Graphique 1408" descr="Profil femelle avec un remplissage uni">
                  <a:extLst>
                    <a:ext uri="{FF2B5EF4-FFF2-40B4-BE49-F238E27FC236}">
                      <a16:creationId xmlns:a16="http://schemas.microsoft.com/office/drawing/2014/main" id="{12181179-9B71-D00C-89A9-8E566F5A0F5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555741" y="5814292"/>
                  <a:ext cx="685233" cy="685233"/>
                </a:xfrm>
                <a:prstGeom prst="rect">
                  <a:avLst/>
                </a:prstGeom>
              </p:spPr>
            </p:pic>
            <p:pic>
              <p:nvPicPr>
                <p:cNvPr id="1410" name="Graphique 1409" descr="Profil mâle contour">
                  <a:extLst>
                    <a:ext uri="{FF2B5EF4-FFF2-40B4-BE49-F238E27FC236}">
                      <a16:creationId xmlns:a16="http://schemas.microsoft.com/office/drawing/2014/main" id="{80E56864-43E3-FD62-93F4-66AA496BB89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087712" y="7200489"/>
                  <a:ext cx="671312" cy="671312"/>
                </a:xfrm>
                <a:prstGeom prst="rect">
                  <a:avLst/>
                </a:prstGeom>
              </p:spPr>
            </p:pic>
            <p:pic>
              <p:nvPicPr>
                <p:cNvPr id="1411" name="Graphique 1410" descr="Profil mâle avec un remplissage uni">
                  <a:extLst>
                    <a:ext uri="{FF2B5EF4-FFF2-40B4-BE49-F238E27FC236}">
                      <a16:creationId xmlns:a16="http://schemas.microsoft.com/office/drawing/2014/main" id="{3D2E568B-E673-779E-ACFA-9A05270A216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084204" y="5851815"/>
                  <a:ext cx="685233" cy="685233"/>
                </a:xfrm>
                <a:prstGeom prst="rect">
                  <a:avLst/>
                </a:prstGeom>
              </p:spPr>
            </p:pic>
            <p:pic>
              <p:nvPicPr>
                <p:cNvPr id="1412" name="Graphique 1411" descr="Famille avec un garçon avec un remplissage uni">
                  <a:extLst>
                    <a:ext uri="{FF2B5EF4-FFF2-40B4-BE49-F238E27FC236}">
                      <a16:creationId xmlns:a16="http://schemas.microsoft.com/office/drawing/2014/main" id="{104BF75B-ECED-4FC5-5507-6D7323FDE33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123905" y="6560043"/>
                  <a:ext cx="685233" cy="685233"/>
                </a:xfrm>
                <a:prstGeom prst="rect">
                  <a:avLst/>
                </a:prstGeom>
              </p:spPr>
            </p:pic>
          </p:grpSp>
        </p:grpSp>
      </p:grpSp>
      <p:sp>
        <p:nvSpPr>
          <p:cNvPr id="13" name="ZoneTexte 12">
            <a:extLst>
              <a:ext uri="{FF2B5EF4-FFF2-40B4-BE49-F238E27FC236}">
                <a16:creationId xmlns:a16="http://schemas.microsoft.com/office/drawing/2014/main" id="{70F0829A-088A-73E8-A4BA-DE51A631498F}"/>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2 –</a:t>
            </a:r>
          </a:p>
        </p:txBody>
      </p:sp>
      <p:grpSp>
        <p:nvGrpSpPr>
          <p:cNvPr id="32" name="Groupe 31">
            <a:extLst>
              <a:ext uri="{FF2B5EF4-FFF2-40B4-BE49-F238E27FC236}">
                <a16:creationId xmlns:a16="http://schemas.microsoft.com/office/drawing/2014/main" id="{327761CF-4CA8-698A-D20A-DB4FC56F11E8}"/>
              </a:ext>
            </a:extLst>
          </p:cNvPr>
          <p:cNvGrpSpPr/>
          <p:nvPr/>
        </p:nvGrpSpPr>
        <p:grpSpPr>
          <a:xfrm>
            <a:off x="1615178" y="9536369"/>
            <a:ext cx="18622334" cy="5423970"/>
            <a:chOff x="1615178" y="10012776"/>
            <a:chExt cx="18622334" cy="5423970"/>
          </a:xfrm>
        </p:grpSpPr>
        <p:graphicFrame>
          <p:nvGraphicFramePr>
            <p:cNvPr id="1416" name="Graphique 1415">
              <a:extLst>
                <a:ext uri="{FF2B5EF4-FFF2-40B4-BE49-F238E27FC236}">
                  <a16:creationId xmlns:a16="http://schemas.microsoft.com/office/drawing/2014/main" id="{5010F9EC-0AA4-6C28-4275-A266C3781CC9}"/>
                </a:ext>
              </a:extLst>
            </p:cNvPr>
            <p:cNvGraphicFramePr>
              <a:graphicFrameLocks/>
            </p:cNvGraphicFramePr>
            <p:nvPr>
              <p:extLst>
                <p:ext uri="{D42A27DB-BD31-4B8C-83A1-F6EECF244321}">
                  <p14:modId xmlns:p14="http://schemas.microsoft.com/office/powerpoint/2010/main" val="1859018945"/>
                </p:ext>
              </p:extLst>
            </p:nvPr>
          </p:nvGraphicFramePr>
          <p:xfrm>
            <a:off x="1852579" y="10050654"/>
            <a:ext cx="17915868" cy="5199860"/>
          </p:xfrm>
          <a:graphic>
            <a:graphicData uri="http://schemas.openxmlformats.org/drawingml/2006/chart">
              <c:chart xmlns:c="http://schemas.openxmlformats.org/drawingml/2006/chart" xmlns:r="http://schemas.openxmlformats.org/officeDocument/2006/relationships" r:id="rId14"/>
            </a:graphicData>
          </a:graphic>
        </p:graphicFrame>
        <p:sp>
          <p:nvSpPr>
            <p:cNvPr id="28" name="Rectangle 27">
              <a:extLst>
                <a:ext uri="{FF2B5EF4-FFF2-40B4-BE49-F238E27FC236}">
                  <a16:creationId xmlns:a16="http://schemas.microsoft.com/office/drawing/2014/main" id="{0116F610-6413-164E-E439-269F6C9C08FA}"/>
                </a:ext>
              </a:extLst>
            </p:cNvPr>
            <p:cNvSpPr/>
            <p:nvPr/>
          </p:nvSpPr>
          <p:spPr>
            <a:xfrm>
              <a:off x="1615178" y="10012776"/>
              <a:ext cx="18622334" cy="5423970"/>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29" name="Rectangle 28">
            <a:extLst>
              <a:ext uri="{FF2B5EF4-FFF2-40B4-BE49-F238E27FC236}">
                <a16:creationId xmlns:a16="http://schemas.microsoft.com/office/drawing/2014/main" id="{E8AB0786-267B-8FAA-6970-DD057CBDCB41}"/>
              </a:ext>
            </a:extLst>
          </p:cNvPr>
          <p:cNvSpPr/>
          <p:nvPr/>
        </p:nvSpPr>
        <p:spPr>
          <a:xfrm>
            <a:off x="1455014" y="22366839"/>
            <a:ext cx="18622334" cy="5645004"/>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 name="ZoneTexte 1">
            <a:extLst>
              <a:ext uri="{FF2B5EF4-FFF2-40B4-BE49-F238E27FC236}">
                <a16:creationId xmlns:a16="http://schemas.microsoft.com/office/drawing/2014/main" id="{88174D70-8730-EE9D-DBDB-D8B0968DA816}"/>
              </a:ext>
            </a:extLst>
          </p:cNvPr>
          <p:cNvSpPr txBox="1"/>
          <p:nvPr/>
        </p:nvSpPr>
        <p:spPr>
          <a:xfrm>
            <a:off x="1615178" y="14995268"/>
            <a:ext cx="18575602" cy="461665"/>
          </a:xfrm>
          <a:prstGeom prst="rect">
            <a:avLst/>
          </a:prstGeom>
          <a:noFill/>
        </p:spPr>
        <p:txBody>
          <a:bodyPr wrap="square" rtlCol="0">
            <a:spAutoFit/>
          </a:bodyPr>
          <a:lstStyle/>
          <a:p>
            <a:r>
              <a:rPr lang="fr-FR" sz="2400" i="1" dirty="0"/>
              <a:t>Note de lecture : 2 opérateurs Agir sur les 9 répondants déclarent qu’une majorité des personnes accompagnées présente des symptômes d’anxiété.  </a:t>
            </a:r>
          </a:p>
        </p:txBody>
      </p:sp>
      <p:sp>
        <p:nvSpPr>
          <p:cNvPr id="3" name="ZoneTexte 2">
            <a:extLst>
              <a:ext uri="{FF2B5EF4-FFF2-40B4-BE49-F238E27FC236}">
                <a16:creationId xmlns:a16="http://schemas.microsoft.com/office/drawing/2014/main" id="{3C2440A0-D38E-2D57-2811-FB84A2EFCA1F}"/>
              </a:ext>
            </a:extLst>
          </p:cNvPr>
          <p:cNvSpPr txBox="1"/>
          <p:nvPr/>
        </p:nvSpPr>
        <p:spPr>
          <a:xfrm>
            <a:off x="1404011" y="28024774"/>
            <a:ext cx="18575602" cy="461665"/>
          </a:xfrm>
          <a:prstGeom prst="rect">
            <a:avLst/>
          </a:prstGeom>
          <a:noFill/>
        </p:spPr>
        <p:txBody>
          <a:bodyPr wrap="square" rtlCol="0">
            <a:spAutoFit/>
          </a:bodyPr>
          <a:lstStyle/>
          <a:p>
            <a:r>
              <a:rPr lang="fr-FR" sz="2400" i="1" dirty="0"/>
              <a:t>Note de lecture : 12 CADA et CPH sur les 25 répondants déclarent qu’une majorité des personnes accompagnées présente des symptômes d’anxiété.  </a:t>
            </a:r>
          </a:p>
        </p:txBody>
      </p:sp>
    </p:spTree>
    <p:extLst>
      <p:ext uri="{BB962C8B-B14F-4D97-AF65-F5344CB8AC3E}">
        <p14:creationId xmlns:p14="http://schemas.microsoft.com/office/powerpoint/2010/main" val="3678651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A118D3F-3833-C386-1D21-547D96DE2005}"/>
              </a:ext>
            </a:extLst>
          </p:cNvPr>
          <p:cNvSpPr txBox="1"/>
          <p:nvPr>
            <p:custDataLst>
              <p:tags r:id="rId1"/>
            </p:custDataLst>
          </p:nvPr>
        </p:nvSpPr>
        <p:spPr>
          <a:xfrm>
            <a:off x="1576508" y="1742265"/>
            <a:ext cx="7639681" cy="7986802"/>
          </a:xfrm>
          <a:prstGeom prst="rect">
            <a:avLst/>
          </a:prstGeom>
          <a:noFill/>
        </p:spPr>
        <p:txBody>
          <a:bodyPr wrap="square" rIns="0">
            <a:spAutoFit/>
          </a:bodyPr>
          <a:lstStyle/>
          <a:p>
            <a:pPr>
              <a:spcAft>
                <a:spcPts val="600"/>
              </a:spcAft>
            </a:pPr>
            <a:r>
              <a:rPr lang="fr-FR" sz="2800" noProof="0" dirty="0">
                <a:latin typeface="Aptos" panose="020B0004020202020204" pitchFamily="34" charset="0"/>
              </a:rPr>
              <a:t>Les </a:t>
            </a:r>
            <a:r>
              <a:rPr lang="fr-FR" sz="3200" b="1" noProof="0" dirty="0">
                <a:solidFill>
                  <a:srgbClr val="4B5C68">
                    <a:lumMod val="65000"/>
                    <a:lumOff val="35000"/>
                  </a:srgbClr>
                </a:solidFill>
                <a:latin typeface="Aptos" panose="020B0004020202020204" pitchFamily="34" charset="0"/>
              </a:rPr>
              <a:t>facteurs de stress post-migratoires </a:t>
            </a:r>
            <a:r>
              <a:rPr lang="fr-FR" sz="2800" noProof="0" dirty="0">
                <a:latin typeface="Aptos" panose="020B0004020202020204" pitchFamily="34" charset="0"/>
              </a:rPr>
              <a:t>les plus fréquemment sélectionnés sont les suivants :</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Séparation familiale </a:t>
            </a:r>
            <a:r>
              <a:rPr lang="fr-FR" sz="2800" noProof="0" dirty="0">
                <a:latin typeface="Aptos" panose="020B0004020202020204" pitchFamily="34" charset="0"/>
              </a:rPr>
              <a:t>(23 structures sur 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Traumatismes</a:t>
            </a:r>
            <a:r>
              <a:rPr lang="fr-FR" sz="2800" noProof="0" dirty="0">
                <a:latin typeface="Aptos" panose="020B0004020202020204" pitchFamily="34" charset="0"/>
              </a:rPr>
              <a:t> (22/25)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Inactivité forcée </a:t>
            </a:r>
            <a:r>
              <a:rPr lang="fr-FR" sz="2800" noProof="0" dirty="0">
                <a:latin typeface="Aptos" panose="020B0004020202020204" pitchFamily="34" charset="0"/>
              </a:rPr>
              <a:t>(22/25)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Isolement social </a:t>
            </a:r>
            <a:r>
              <a:rPr lang="fr-FR" sz="2800" noProof="0" dirty="0">
                <a:latin typeface="Aptos" panose="020B0004020202020204" pitchFamily="34" charset="0"/>
              </a:rPr>
              <a:t>(19/25)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Fin de prise en charge et sortie de l’établissement social </a:t>
            </a:r>
            <a:r>
              <a:rPr lang="fr-FR" sz="2800" noProof="0" dirty="0">
                <a:latin typeface="Aptos" panose="020B0004020202020204" pitchFamily="34" charset="0"/>
              </a:rPr>
              <a:t>(19/25)</a:t>
            </a:r>
          </a:p>
          <a:p>
            <a:pPr marL="457200" indent="-457200">
              <a:buClr>
                <a:schemeClr val="accent1"/>
              </a:buClr>
              <a:buSzPct val="110000"/>
              <a:buFont typeface="Arial" panose="020B0604020202020204" pitchFamily="34" charset="0"/>
              <a:buChar char="•"/>
            </a:pPr>
            <a:r>
              <a:rPr lang="fr-FR" sz="2800" b="1" spc="-80" noProof="0" dirty="0">
                <a:latin typeface="Aptos" panose="020B0004020202020204" pitchFamily="34" charset="0"/>
              </a:rPr>
              <a:t>Incertitude sur le statut de demandeur d’asile </a:t>
            </a:r>
            <a:r>
              <a:rPr lang="fr-FR" sz="2800" spc="-80" noProof="0" dirty="0">
                <a:latin typeface="Aptos" panose="020B0004020202020204" pitchFamily="34" charset="0"/>
              </a:rPr>
              <a:t>(18/25)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Perte du statut social d’origine </a:t>
            </a:r>
            <a:r>
              <a:rPr lang="fr-FR" sz="2800" noProof="0" dirty="0">
                <a:latin typeface="Aptos" panose="020B0004020202020204" pitchFamily="34" charset="0"/>
              </a:rPr>
              <a:t>(18/25)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Difficultés linguistiques </a:t>
            </a:r>
            <a:r>
              <a:rPr lang="fr-FR" sz="2800" noProof="0" dirty="0">
                <a:latin typeface="Aptos" panose="020B0004020202020204" pitchFamily="34" charset="0"/>
              </a:rPr>
              <a:t>(16/25)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Problèmes financiers </a:t>
            </a:r>
            <a:r>
              <a:rPr lang="fr-FR" sz="2800" noProof="0" dirty="0">
                <a:latin typeface="Aptos" panose="020B0004020202020204" pitchFamily="34" charset="0"/>
              </a:rPr>
              <a:t>(16/25)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Angoisse liée au délai très long de délivrance du titre de séjour </a:t>
            </a:r>
            <a:r>
              <a:rPr lang="fr-FR" sz="2800" noProof="0" dirty="0">
                <a:latin typeface="Aptos" panose="020B0004020202020204" pitchFamily="34" charset="0"/>
              </a:rPr>
              <a:t>(pour les BPI uniquement) (15/25)</a:t>
            </a:r>
          </a:p>
          <a:p>
            <a:pPr marL="457200" indent="-457200">
              <a:buClr>
                <a:schemeClr val="accent1"/>
              </a:buClr>
              <a:buSzPct val="110000"/>
              <a:buFont typeface="Arial" panose="020B0604020202020204" pitchFamily="34" charset="0"/>
              <a:buChar char="•"/>
            </a:pPr>
            <a:r>
              <a:rPr lang="fr-FR" sz="2800" b="1" noProof="0" dirty="0">
                <a:latin typeface="Aptos" panose="020B0004020202020204" pitchFamily="34" charset="0"/>
              </a:rPr>
              <a:t>État de santé physique </a:t>
            </a:r>
            <a:r>
              <a:rPr lang="fr-FR" sz="2800" noProof="0" dirty="0">
                <a:latin typeface="Aptos" panose="020B0004020202020204" pitchFamily="34" charset="0"/>
              </a:rPr>
              <a:t>(15/25)</a:t>
            </a:r>
          </a:p>
        </p:txBody>
      </p:sp>
      <p:cxnSp>
        <p:nvCxnSpPr>
          <p:cNvPr id="1461" name="Connecteur droit 1460">
            <a:extLst>
              <a:ext uri="{FF2B5EF4-FFF2-40B4-BE49-F238E27FC236}">
                <a16:creationId xmlns:a16="http://schemas.microsoft.com/office/drawing/2014/main" id="{D53E5986-B13D-A73D-792A-3C0F61362118}"/>
              </a:ext>
            </a:extLst>
          </p:cNvPr>
          <p:cNvCxnSpPr>
            <a:cxnSpLocks/>
          </p:cNvCxnSpPr>
          <p:nvPr>
            <p:custDataLst>
              <p:tags r:id="rId2"/>
            </p:custDataLst>
          </p:nvPr>
        </p:nvCxnSpPr>
        <p:spPr>
          <a:xfrm flipV="1">
            <a:off x="9331089" y="1742265"/>
            <a:ext cx="0" cy="7288685"/>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467" name="ZoneTexte 1466">
            <a:extLst>
              <a:ext uri="{FF2B5EF4-FFF2-40B4-BE49-F238E27FC236}">
                <a16:creationId xmlns:a16="http://schemas.microsoft.com/office/drawing/2014/main" id="{1662B064-DB36-F1CA-DEE9-274F286C1C6D}"/>
              </a:ext>
            </a:extLst>
          </p:cNvPr>
          <p:cNvSpPr txBox="1"/>
          <p:nvPr>
            <p:custDataLst>
              <p:tags r:id="rId3"/>
            </p:custDataLst>
          </p:nvPr>
        </p:nvSpPr>
        <p:spPr>
          <a:xfrm>
            <a:off x="9591990" y="1767423"/>
            <a:ext cx="10669188" cy="8556188"/>
          </a:xfrm>
          <a:prstGeom prst="rect">
            <a:avLst/>
          </a:prstGeom>
          <a:noFill/>
        </p:spPr>
        <p:txBody>
          <a:bodyPr wrap="square">
            <a:spAutoFit/>
          </a:bodyPr>
          <a:lstStyle/>
          <a:p>
            <a:pPr>
              <a:spcAft>
                <a:spcPts val="600"/>
              </a:spcAft>
            </a:pPr>
            <a:r>
              <a:rPr lang="fr-FR" sz="3200" b="1" noProof="0" dirty="0">
                <a:solidFill>
                  <a:srgbClr val="4B5C68">
                    <a:lumMod val="65000"/>
                    <a:lumOff val="35000"/>
                  </a:srgbClr>
                </a:solidFill>
                <a:latin typeface="Aptos" panose="020B0004020202020204" pitchFamily="34" charset="0"/>
              </a:rPr>
              <a:t>Tentatives de suicide</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7 ESMS ont déclaré une tentative</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1 ESMS a déclaré deux tentatives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Total : </a:t>
            </a:r>
            <a:r>
              <a:rPr lang="fr-FR" sz="2800" b="1" noProof="0" dirty="0">
                <a:latin typeface="Aptos" panose="020B0004020202020204" pitchFamily="34" charset="0"/>
              </a:rPr>
              <a:t>9 tentatives recensées </a:t>
            </a:r>
          </a:p>
          <a:p>
            <a:pPr marL="457200" indent="-457200">
              <a:buClr>
                <a:schemeClr val="accent1"/>
              </a:buClr>
              <a:buSzPct val="110000"/>
              <a:buFont typeface="Arial" panose="020B0604020202020204" pitchFamily="34" charset="0"/>
              <a:buChar char="•"/>
            </a:pPr>
            <a:r>
              <a:rPr lang="fr-FR" sz="2800" dirty="0">
                <a:latin typeface="Aptos" panose="020B0004020202020204" pitchFamily="34" charset="0"/>
              </a:rPr>
              <a:t>Cela représente 0,35% de personnes concernées parmi les personnes accompagnées par les enquêtés. En comparaison, le taux de prévalence des tentatives de suicide en Occitanie est de 0,7% sur les 12 derniers mois d’après Santé publique France.</a:t>
            </a:r>
            <a:endParaRPr lang="fr-FR" sz="2800" b="1" noProof="0" dirty="0">
              <a:latin typeface="Aptos" panose="020B0004020202020204" pitchFamily="34" charset="0"/>
            </a:endParaRPr>
          </a:p>
          <a:p>
            <a:pPr>
              <a:spcAft>
                <a:spcPts val="600"/>
              </a:spcAft>
            </a:pPr>
            <a:r>
              <a:rPr lang="fr-FR" sz="3200" b="1" noProof="0" dirty="0">
                <a:solidFill>
                  <a:srgbClr val="4B5C68">
                    <a:lumMod val="65000"/>
                    <a:lumOff val="35000"/>
                  </a:srgbClr>
                </a:solidFill>
                <a:latin typeface="Aptos" panose="020B0004020202020204" pitchFamily="34" charset="0"/>
              </a:rPr>
              <a:t>Idées suicidaires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3 ESMS ont déclaré 1 personne avec idées suicidaires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4 ESMS avec 2 personnes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5 ESMS avec 3 personnes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3 ESMS avec 4 personnes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2 ESMS avec 5 personnes</a:t>
            </a:r>
          </a:p>
          <a:p>
            <a:pPr marL="457200" indent="-457200">
              <a:buClr>
                <a:schemeClr val="accent1"/>
              </a:buClr>
              <a:buSzPct val="110000"/>
              <a:buFont typeface="Arial" panose="020B0604020202020204" pitchFamily="34" charset="0"/>
              <a:buChar char="•"/>
            </a:pPr>
            <a:r>
              <a:rPr lang="fr-FR" sz="2800" noProof="0" dirty="0">
                <a:latin typeface="Aptos" panose="020B0004020202020204" pitchFamily="34" charset="0"/>
              </a:rPr>
              <a:t>Total : </a:t>
            </a:r>
            <a:r>
              <a:rPr lang="fr-FR" sz="2800" b="1" noProof="0" dirty="0">
                <a:latin typeface="Aptos" panose="020B0004020202020204" pitchFamily="34" charset="0"/>
              </a:rPr>
              <a:t>48 personnes hébergées déclarées ont des idées suicidaires</a:t>
            </a:r>
          </a:p>
          <a:p>
            <a:pPr marL="457200" indent="-457200">
              <a:buClr>
                <a:schemeClr val="accent1"/>
              </a:buClr>
              <a:buSzPct val="110000"/>
              <a:buFont typeface="Arial" panose="020B0604020202020204" pitchFamily="34" charset="0"/>
              <a:buChar char="•"/>
            </a:pPr>
            <a:r>
              <a:rPr lang="fr-FR" sz="2800" dirty="0">
                <a:latin typeface="Aptos" panose="020B0004020202020204" pitchFamily="34" charset="0"/>
              </a:rPr>
              <a:t>Cela représente 1,9% des personnes accompagnées par les enquêtés (contre 4,9% en Occitanie en 2024 d’après Santé publique France). </a:t>
            </a:r>
          </a:p>
        </p:txBody>
      </p:sp>
      <p:sp>
        <p:nvSpPr>
          <p:cNvPr id="1433" name="ZoneTexte 1432">
            <a:extLst>
              <a:ext uri="{FF2B5EF4-FFF2-40B4-BE49-F238E27FC236}">
                <a16:creationId xmlns:a16="http://schemas.microsoft.com/office/drawing/2014/main" id="{DF998553-4A0B-D912-EC45-28066BF14EF4}"/>
              </a:ext>
            </a:extLst>
          </p:cNvPr>
          <p:cNvSpPr txBox="1"/>
          <p:nvPr>
            <p:custDataLst>
              <p:tags r:id="rId4"/>
            </p:custDataLst>
          </p:nvPr>
        </p:nvSpPr>
        <p:spPr>
          <a:xfrm>
            <a:off x="1257900" y="10884549"/>
            <a:ext cx="13014177"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highlight>
                  <a:srgbClr val="990033"/>
                </a:highlight>
                <a:latin typeface="Aptos" panose="020B0004020202020204" pitchFamily="34" charset="0"/>
              </a:rPr>
              <a:t> Accès aux soins et accompagnement</a:t>
            </a:r>
          </a:p>
        </p:txBody>
      </p:sp>
      <p:cxnSp>
        <p:nvCxnSpPr>
          <p:cNvPr id="1434" name="Connecteur droit 1433">
            <a:extLst>
              <a:ext uri="{FF2B5EF4-FFF2-40B4-BE49-F238E27FC236}">
                <a16:creationId xmlns:a16="http://schemas.microsoft.com/office/drawing/2014/main" id="{7D0CE6A8-CC40-4BE9-3228-4714EE6948FE}"/>
              </a:ext>
            </a:extLst>
          </p:cNvPr>
          <p:cNvCxnSpPr>
            <a:cxnSpLocks/>
          </p:cNvCxnSpPr>
          <p:nvPr>
            <p:custDataLst>
              <p:tags r:id="rId5"/>
            </p:custDataLst>
          </p:nvPr>
        </p:nvCxnSpPr>
        <p:spPr>
          <a:xfrm>
            <a:off x="1257900" y="11592435"/>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35" name="Rectangle 1434">
            <a:extLst>
              <a:ext uri="{FF2B5EF4-FFF2-40B4-BE49-F238E27FC236}">
                <a16:creationId xmlns:a16="http://schemas.microsoft.com/office/drawing/2014/main" id="{44E96BCC-561F-CBE4-D816-45738D00463B}"/>
              </a:ext>
            </a:extLst>
          </p:cNvPr>
          <p:cNvSpPr/>
          <p:nvPr>
            <p:custDataLst>
              <p:tags r:id="rId6"/>
            </p:custDataLst>
          </p:nvPr>
        </p:nvSpPr>
        <p:spPr>
          <a:xfrm>
            <a:off x="446187" y="10873998"/>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noProof="0" dirty="0">
                <a:latin typeface="Aptos" panose="020B0004020202020204" pitchFamily="34" charset="0"/>
              </a:rPr>
              <a:t>2</a:t>
            </a:r>
          </a:p>
        </p:txBody>
      </p:sp>
      <p:sp>
        <p:nvSpPr>
          <p:cNvPr id="1469" name="ZoneTexte 1468">
            <a:extLst>
              <a:ext uri="{FF2B5EF4-FFF2-40B4-BE49-F238E27FC236}">
                <a16:creationId xmlns:a16="http://schemas.microsoft.com/office/drawing/2014/main" id="{E9996333-E9C9-7A8B-6D63-8CB41F64CA45}"/>
              </a:ext>
            </a:extLst>
          </p:cNvPr>
          <p:cNvSpPr txBox="1"/>
          <p:nvPr>
            <p:custDataLst>
              <p:tags r:id="rId7"/>
            </p:custDataLst>
          </p:nvPr>
        </p:nvSpPr>
        <p:spPr>
          <a:xfrm>
            <a:off x="1257900" y="11972881"/>
            <a:ext cx="7593253" cy="646331"/>
          </a:xfrm>
          <a:prstGeom prst="rect">
            <a:avLst/>
          </a:prstGeom>
          <a:solidFill>
            <a:schemeClr val="accent2"/>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highlight>
                  <a:srgbClr val="ED8E11"/>
                </a:highlight>
                <a:latin typeface="Aptos" panose="020B0004020202020204" pitchFamily="34" charset="0"/>
              </a:rPr>
              <a:t> Données des opérateurs AGIR</a:t>
            </a:r>
          </a:p>
        </p:txBody>
      </p:sp>
      <p:grpSp>
        <p:nvGrpSpPr>
          <p:cNvPr id="1082" name="Groupe 1081">
            <a:extLst>
              <a:ext uri="{FF2B5EF4-FFF2-40B4-BE49-F238E27FC236}">
                <a16:creationId xmlns:a16="http://schemas.microsoft.com/office/drawing/2014/main" id="{4F2BEC7B-CACF-AE78-2E89-D17CFF73EFB3}"/>
              </a:ext>
            </a:extLst>
          </p:cNvPr>
          <p:cNvGrpSpPr/>
          <p:nvPr>
            <p:custDataLst>
              <p:tags r:id="rId8"/>
            </p:custDataLst>
          </p:nvPr>
        </p:nvGrpSpPr>
        <p:grpSpPr>
          <a:xfrm>
            <a:off x="1281067" y="12993939"/>
            <a:ext cx="10347146" cy="5803067"/>
            <a:chOff x="1203945" y="20873116"/>
            <a:chExt cx="18705980" cy="5803067"/>
          </a:xfrm>
        </p:grpSpPr>
        <p:sp>
          <p:nvSpPr>
            <p:cNvPr id="1064" name="ZoneTexte 1063">
              <a:extLst>
                <a:ext uri="{FF2B5EF4-FFF2-40B4-BE49-F238E27FC236}">
                  <a16:creationId xmlns:a16="http://schemas.microsoft.com/office/drawing/2014/main" id="{2DD092B8-1BD4-12FA-25CC-F10AE599AFA0}"/>
                </a:ext>
              </a:extLst>
            </p:cNvPr>
            <p:cNvSpPr txBox="1"/>
            <p:nvPr/>
          </p:nvSpPr>
          <p:spPr>
            <a:xfrm>
              <a:off x="1203947" y="23221097"/>
              <a:ext cx="1706312" cy="769441"/>
            </a:xfrm>
            <a:prstGeom prst="rect">
              <a:avLst/>
            </a:prstGeom>
            <a:noFill/>
          </p:spPr>
          <p:txBody>
            <a:bodyPr wrap="square" rtlCol="0">
              <a:spAutoFit/>
            </a:bodyPr>
            <a:lstStyle/>
            <a:p>
              <a:r>
                <a:rPr lang="fr-FR" sz="4400" b="1" u="sng" noProof="0" dirty="0">
                  <a:solidFill>
                    <a:schemeClr val="accent2"/>
                  </a:solidFill>
                  <a:latin typeface="Aptos" panose="020B0004020202020204" pitchFamily="34" charset="0"/>
                </a:rPr>
                <a:t>69</a:t>
              </a:r>
            </a:p>
          </p:txBody>
        </p:sp>
        <p:grpSp>
          <p:nvGrpSpPr>
            <p:cNvPr id="1081" name="Groupe 1080">
              <a:extLst>
                <a:ext uri="{FF2B5EF4-FFF2-40B4-BE49-F238E27FC236}">
                  <a16:creationId xmlns:a16="http://schemas.microsoft.com/office/drawing/2014/main" id="{C307FB00-33C6-B0DD-4EDF-4819CB2EA797}"/>
                </a:ext>
              </a:extLst>
            </p:cNvPr>
            <p:cNvGrpSpPr/>
            <p:nvPr/>
          </p:nvGrpSpPr>
          <p:grpSpPr>
            <a:xfrm>
              <a:off x="1203945" y="20873116"/>
              <a:ext cx="18705980" cy="5803067"/>
              <a:chOff x="1203945" y="20873116"/>
              <a:chExt cx="18705980" cy="5803067"/>
            </a:xfrm>
          </p:grpSpPr>
          <p:sp>
            <p:nvSpPr>
              <p:cNvPr id="1038" name="ZoneTexte 1037">
                <a:extLst>
                  <a:ext uri="{FF2B5EF4-FFF2-40B4-BE49-F238E27FC236}">
                    <a16:creationId xmlns:a16="http://schemas.microsoft.com/office/drawing/2014/main" id="{691CE498-4C97-9404-FA7B-2E56E7799915}"/>
                  </a:ext>
                </a:extLst>
              </p:cNvPr>
              <p:cNvSpPr txBox="1"/>
              <p:nvPr/>
            </p:nvSpPr>
            <p:spPr>
              <a:xfrm>
                <a:off x="2898522" y="20920761"/>
                <a:ext cx="17011403" cy="5755422"/>
              </a:xfrm>
              <a:prstGeom prst="rect">
                <a:avLst/>
              </a:prstGeom>
              <a:noFill/>
            </p:spPr>
            <p:txBody>
              <a:bodyPr wrap="square">
                <a:spAutoFit/>
              </a:bodyPr>
              <a:lstStyle/>
              <a:p>
                <a:r>
                  <a:rPr lang="fr-FR" sz="3200" b="1" noProof="0" dirty="0">
                    <a:latin typeface="Aptos" panose="020B0004020202020204" pitchFamily="34" charset="0"/>
                  </a:rPr>
                  <a:t>personnes diagnostiquées avec un trouble de santé mentale </a:t>
                </a:r>
                <a:r>
                  <a:rPr lang="fr-FR" sz="3200" noProof="0" dirty="0">
                    <a:latin typeface="Aptos" panose="020B0004020202020204" pitchFamily="34" charset="0"/>
                  </a:rPr>
                  <a:t>au 31.12.2024, soit 1,5% des personnes accompagnées par les opérateurs AGIR enquêtés</a:t>
                </a:r>
                <a:r>
                  <a:rPr lang="fr-FR" sz="3200" dirty="0">
                    <a:latin typeface="Aptos" panose="020B0004020202020204" pitchFamily="34" charset="0"/>
                  </a:rPr>
                  <a:t>.</a:t>
                </a:r>
                <a:endParaRPr lang="fr-FR" sz="3200" noProof="0" dirty="0">
                  <a:latin typeface="Aptos" panose="020B0004020202020204" pitchFamily="34" charset="0"/>
                </a:endParaRPr>
              </a:p>
              <a:p>
                <a:endParaRPr lang="fr-FR" sz="2400" noProof="0" dirty="0">
                  <a:latin typeface="Aptos" panose="020B0004020202020204" pitchFamily="34" charset="0"/>
                </a:endParaRPr>
              </a:p>
              <a:p>
                <a:r>
                  <a:rPr lang="fr-FR" sz="3200" b="1" noProof="0" dirty="0">
                    <a:latin typeface="Aptos" panose="020B0004020202020204" pitchFamily="34" charset="0"/>
                  </a:rPr>
                  <a:t>personnes effectivement prises en charge </a:t>
                </a:r>
                <a:r>
                  <a:rPr lang="fr-FR" sz="3200" noProof="0" dirty="0">
                    <a:latin typeface="Aptos" panose="020B0004020202020204" pitchFamily="34" charset="0"/>
                  </a:rPr>
                  <a:t>pour leur santé mentale, soit 3,5% des personnes accompagnées par les opérateurs AGIR</a:t>
                </a:r>
                <a:r>
                  <a:rPr lang="fr-FR" sz="3200" dirty="0">
                    <a:latin typeface="Aptos" panose="020B0004020202020204" pitchFamily="34" charset="0"/>
                  </a:rPr>
                  <a:t> enquêtés</a:t>
                </a:r>
                <a:r>
                  <a:rPr lang="fr-FR" sz="3200" noProof="0" dirty="0">
                    <a:latin typeface="Aptos" panose="020B0004020202020204" pitchFamily="34" charset="0"/>
                  </a:rPr>
                  <a:t>. </a:t>
                </a:r>
              </a:p>
              <a:p>
                <a:endParaRPr lang="fr-FR" sz="2400" noProof="0" dirty="0">
                  <a:latin typeface="Aptos" panose="020B0004020202020204" pitchFamily="34" charset="0"/>
                </a:endParaRPr>
              </a:p>
              <a:p>
                <a:r>
                  <a:rPr lang="fr-FR" sz="3200" b="1" noProof="0" dirty="0">
                    <a:latin typeface="Aptos" panose="020B0004020202020204" pitchFamily="34" charset="0"/>
                  </a:rPr>
                  <a:t>personnes allophones </a:t>
                </a:r>
                <a:r>
                  <a:rPr lang="fr-FR" sz="3200" noProof="0" dirty="0">
                    <a:latin typeface="Aptos" panose="020B0004020202020204" pitchFamily="34" charset="0"/>
                  </a:rPr>
                  <a:t>parmi celles prises en charge, soit 2,7% des personnes accompagnées par les opérateurs AGIR</a:t>
                </a:r>
                <a:r>
                  <a:rPr lang="fr-FR" sz="3200" dirty="0">
                    <a:latin typeface="Aptos" panose="020B0004020202020204" pitchFamily="34" charset="0"/>
                  </a:rPr>
                  <a:t> enquêtés.</a:t>
                </a:r>
                <a:endParaRPr lang="fr-FR" sz="3200" noProof="0" dirty="0">
                  <a:latin typeface="Aptos" panose="020B0004020202020204" pitchFamily="34" charset="0"/>
                </a:endParaRPr>
              </a:p>
            </p:txBody>
          </p:sp>
          <p:sp>
            <p:nvSpPr>
              <p:cNvPr id="1039" name="ZoneTexte 1038">
                <a:extLst>
                  <a:ext uri="{FF2B5EF4-FFF2-40B4-BE49-F238E27FC236}">
                    <a16:creationId xmlns:a16="http://schemas.microsoft.com/office/drawing/2014/main" id="{D17AB834-B554-027E-C31F-FA62F963AA2C}"/>
                  </a:ext>
                </a:extLst>
              </p:cNvPr>
              <p:cNvSpPr txBox="1"/>
              <p:nvPr/>
            </p:nvSpPr>
            <p:spPr>
              <a:xfrm>
                <a:off x="1355971" y="20873116"/>
                <a:ext cx="1706313" cy="769441"/>
              </a:xfrm>
              <a:prstGeom prst="rect">
                <a:avLst/>
              </a:prstGeom>
              <a:noFill/>
            </p:spPr>
            <p:txBody>
              <a:bodyPr wrap="square" rtlCol="0">
                <a:spAutoFit/>
              </a:bodyPr>
              <a:lstStyle/>
              <a:p>
                <a:r>
                  <a:rPr lang="fr-FR" sz="4400" b="1" u="sng" noProof="0" dirty="0">
                    <a:solidFill>
                      <a:schemeClr val="accent2"/>
                    </a:solidFill>
                    <a:latin typeface="Aptos" panose="020B0004020202020204" pitchFamily="34" charset="0"/>
                  </a:rPr>
                  <a:t>30</a:t>
                </a:r>
              </a:p>
            </p:txBody>
          </p:sp>
          <p:sp>
            <p:nvSpPr>
              <p:cNvPr id="1079" name="ZoneTexte 1078">
                <a:extLst>
                  <a:ext uri="{FF2B5EF4-FFF2-40B4-BE49-F238E27FC236}">
                    <a16:creationId xmlns:a16="http://schemas.microsoft.com/office/drawing/2014/main" id="{DB4091E2-E59B-7463-B5C9-823908587CB0}"/>
                  </a:ext>
                </a:extLst>
              </p:cNvPr>
              <p:cNvSpPr txBox="1"/>
              <p:nvPr/>
            </p:nvSpPr>
            <p:spPr>
              <a:xfrm>
                <a:off x="1203945" y="25069946"/>
                <a:ext cx="1706312" cy="769441"/>
              </a:xfrm>
              <a:prstGeom prst="rect">
                <a:avLst/>
              </a:prstGeom>
              <a:noFill/>
            </p:spPr>
            <p:txBody>
              <a:bodyPr wrap="square" rtlCol="0">
                <a:spAutoFit/>
              </a:bodyPr>
              <a:lstStyle/>
              <a:p>
                <a:r>
                  <a:rPr lang="fr-FR" sz="4400" b="1" u="sng" noProof="0" dirty="0">
                    <a:solidFill>
                      <a:schemeClr val="accent2"/>
                    </a:solidFill>
                    <a:latin typeface="Aptos" panose="020B0004020202020204" pitchFamily="34" charset="0"/>
                  </a:rPr>
                  <a:t>53</a:t>
                </a:r>
              </a:p>
            </p:txBody>
          </p:sp>
        </p:grpSp>
      </p:grpSp>
      <p:graphicFrame>
        <p:nvGraphicFramePr>
          <p:cNvPr id="1087" name="Graphique 1086">
            <a:extLst>
              <a:ext uri="{FF2B5EF4-FFF2-40B4-BE49-F238E27FC236}">
                <a16:creationId xmlns:a16="http://schemas.microsoft.com/office/drawing/2014/main" id="{0214C1C4-9EE8-42D3-817F-F802F4AE8D96}"/>
              </a:ext>
            </a:extLst>
          </p:cNvPr>
          <p:cNvGraphicFramePr>
            <a:graphicFrameLocks/>
          </p:cNvGraphicFramePr>
          <p:nvPr>
            <p:custDataLst>
              <p:tags r:id="rId9"/>
            </p:custDataLst>
            <p:extLst>
              <p:ext uri="{D42A27DB-BD31-4B8C-83A1-F6EECF244321}">
                <p14:modId xmlns:p14="http://schemas.microsoft.com/office/powerpoint/2010/main" val="4193907987"/>
              </p:ext>
            </p:extLst>
          </p:nvPr>
        </p:nvGraphicFramePr>
        <p:xfrm>
          <a:off x="11964225" y="13041586"/>
          <a:ext cx="8640166" cy="5509198"/>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3" name="Tableau 2">
            <a:extLst>
              <a:ext uri="{FF2B5EF4-FFF2-40B4-BE49-F238E27FC236}">
                <a16:creationId xmlns:a16="http://schemas.microsoft.com/office/drawing/2014/main" id="{3F18D375-8CF9-B365-233A-DE4C3C591DD0}"/>
              </a:ext>
            </a:extLst>
          </p:cNvPr>
          <p:cNvGraphicFramePr>
            <a:graphicFrameLocks noGrp="1"/>
          </p:cNvGraphicFramePr>
          <p:nvPr>
            <p:custDataLst>
              <p:tags r:id="rId10"/>
            </p:custDataLst>
            <p:extLst>
              <p:ext uri="{D42A27DB-BD31-4B8C-83A1-F6EECF244321}">
                <p14:modId xmlns:p14="http://schemas.microsoft.com/office/powerpoint/2010/main" val="212006329"/>
              </p:ext>
            </p:extLst>
          </p:nvPr>
        </p:nvGraphicFramePr>
        <p:xfrm>
          <a:off x="1363019" y="19845317"/>
          <a:ext cx="18470485" cy="8567318"/>
        </p:xfrm>
        <a:graphic>
          <a:graphicData uri="http://schemas.openxmlformats.org/drawingml/2006/table">
            <a:tbl>
              <a:tblPr/>
              <a:tblGrid>
                <a:gridCol w="6066481">
                  <a:extLst>
                    <a:ext uri="{9D8B030D-6E8A-4147-A177-3AD203B41FA5}">
                      <a16:colId xmlns:a16="http://schemas.microsoft.com/office/drawing/2014/main" val="1867854383"/>
                    </a:ext>
                  </a:extLst>
                </a:gridCol>
                <a:gridCol w="3101001">
                  <a:extLst>
                    <a:ext uri="{9D8B030D-6E8A-4147-A177-3AD203B41FA5}">
                      <a16:colId xmlns:a16="http://schemas.microsoft.com/office/drawing/2014/main" val="27965420"/>
                    </a:ext>
                  </a:extLst>
                </a:gridCol>
                <a:gridCol w="3101001">
                  <a:extLst>
                    <a:ext uri="{9D8B030D-6E8A-4147-A177-3AD203B41FA5}">
                      <a16:colId xmlns:a16="http://schemas.microsoft.com/office/drawing/2014/main" val="3067463525"/>
                    </a:ext>
                  </a:extLst>
                </a:gridCol>
                <a:gridCol w="3101001">
                  <a:extLst>
                    <a:ext uri="{9D8B030D-6E8A-4147-A177-3AD203B41FA5}">
                      <a16:colId xmlns:a16="http://schemas.microsoft.com/office/drawing/2014/main" val="473690474"/>
                    </a:ext>
                  </a:extLst>
                </a:gridCol>
                <a:gridCol w="3101001">
                  <a:extLst>
                    <a:ext uri="{9D8B030D-6E8A-4147-A177-3AD203B41FA5}">
                      <a16:colId xmlns:a16="http://schemas.microsoft.com/office/drawing/2014/main" val="3129474402"/>
                    </a:ext>
                  </a:extLst>
                </a:gridCol>
              </a:tblGrid>
              <a:tr h="486134">
                <a:tc>
                  <a:txBody>
                    <a:bodyPr/>
                    <a:lstStyle/>
                    <a:p>
                      <a:pPr algn="l" fontAlgn="b"/>
                      <a:r>
                        <a:rPr lang="fr-FR" sz="2800" b="1" i="0" u="none" strike="noStrike" noProof="0" dirty="0">
                          <a:solidFill>
                            <a:schemeClr val="bg1"/>
                          </a:solidFill>
                          <a:effectLst/>
                          <a:latin typeface="Aptos" panose="020B0004020202020204" pitchFamily="34" charset="0"/>
                        </a:rPr>
                        <a:t> Structures</a:t>
                      </a:r>
                    </a:p>
                  </a:txBody>
                  <a:tcPr marL="5494" marR="5494" marT="5494"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b"/>
                      <a:r>
                        <a:rPr lang="fr-FR" sz="2800" b="1" i="0" u="none" strike="noStrike" noProof="0" dirty="0">
                          <a:solidFill>
                            <a:schemeClr val="bg1"/>
                          </a:solidFill>
                          <a:effectLst/>
                          <a:latin typeface="Aptos" panose="020B0004020202020204" pitchFamily="34" charset="0"/>
                        </a:rPr>
                        <a:t>Moins de 30 min</a:t>
                      </a:r>
                    </a:p>
                  </a:txBody>
                  <a:tcPr marL="5494" marR="5494" marT="5494"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b"/>
                      <a:r>
                        <a:rPr lang="fr-FR" sz="2800" b="1" i="0" u="none" strike="noStrike" noProof="0" dirty="0">
                          <a:solidFill>
                            <a:schemeClr val="bg1"/>
                          </a:solidFill>
                          <a:effectLst/>
                          <a:latin typeface="Aptos" panose="020B0004020202020204" pitchFamily="34" charset="0"/>
                        </a:rPr>
                        <a:t>Entre 30 min et 1h</a:t>
                      </a:r>
                    </a:p>
                  </a:txBody>
                  <a:tcPr marL="5494" marR="5494" marT="5494"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b"/>
                      <a:r>
                        <a:rPr lang="fr-FR" sz="2800" b="1" i="0" u="none" strike="noStrike" noProof="0" dirty="0">
                          <a:solidFill>
                            <a:schemeClr val="bg1"/>
                          </a:solidFill>
                          <a:effectLst/>
                          <a:latin typeface="Aptos" panose="020B0004020202020204" pitchFamily="34" charset="0"/>
                        </a:rPr>
                        <a:t>Entre 1h et 1h30</a:t>
                      </a:r>
                    </a:p>
                  </a:txBody>
                  <a:tcPr marL="5494" marR="5494" marT="5494"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b"/>
                      <a:r>
                        <a:rPr lang="fr-FR" sz="2800" b="1" i="0" u="none" strike="noStrike" noProof="0" dirty="0">
                          <a:solidFill>
                            <a:schemeClr val="bg1"/>
                          </a:solidFill>
                          <a:effectLst/>
                          <a:latin typeface="Aptos" panose="020B0004020202020204" pitchFamily="34" charset="0"/>
                        </a:rPr>
                        <a:t>Plus d'1h30</a:t>
                      </a:r>
                    </a:p>
                  </a:txBody>
                  <a:tcPr marL="5494" marR="5494" marT="5494"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3771506612"/>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PASS généraliste</a:t>
                      </a:r>
                    </a:p>
                  </a:txBody>
                  <a:tcPr marL="5494" marR="5494" marT="5494" marB="0" anchor="ctr">
                    <a:lnL>
                      <a:noFill/>
                    </a:lnL>
                    <a:lnR>
                      <a:noFill/>
                    </a:lnR>
                    <a:lnT w="12700" cap="flat" cmpd="sng" algn="ctr">
                      <a:noFill/>
                      <a:prstDash val="solid"/>
                      <a:round/>
                      <a:headEnd type="none" w="med" len="med"/>
                      <a:tailEnd type="none" w="med" len="med"/>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6</a:t>
                      </a:r>
                    </a:p>
                  </a:txBody>
                  <a:tcPr marL="5494" marR="5494" marT="5494" marB="0" anchor="ctr">
                    <a:lnL>
                      <a:noFill/>
                    </a:lnL>
                    <a:lnR>
                      <a:noFill/>
                    </a:lnR>
                    <a:lnT w="12700" cap="flat" cmpd="sng" algn="ctr">
                      <a:noFill/>
                      <a:prstDash val="solid"/>
                      <a:round/>
                      <a:headEnd type="none" w="med" len="med"/>
                      <a:tailEnd type="none" w="med" len="med"/>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3</a:t>
                      </a:r>
                    </a:p>
                  </a:txBody>
                  <a:tcPr marL="5494" marR="5494" marT="5494" marB="0" anchor="ctr">
                    <a:lnL>
                      <a:noFill/>
                    </a:lnL>
                    <a:lnR>
                      <a:noFill/>
                    </a:lnR>
                    <a:lnT w="12700" cap="flat" cmpd="sng" algn="ctr">
                      <a:noFill/>
                      <a:prstDash val="solid"/>
                      <a:round/>
                      <a:headEnd type="none" w="med" len="med"/>
                      <a:tailEnd type="none" w="med" len="med"/>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w="12700" cap="flat" cmpd="sng" algn="ctr">
                      <a:noFill/>
                      <a:prstDash val="solid"/>
                      <a:round/>
                      <a:headEnd type="none" w="med" len="med"/>
                      <a:tailEnd type="none" w="med" len="med"/>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w="12700" cap="flat" cmpd="sng" algn="ctr">
                      <a:noFill/>
                      <a:prstDash val="solid"/>
                      <a:round/>
                      <a:headEnd type="none" w="med" len="med"/>
                      <a:tailEnd type="none" w="med" len="med"/>
                    </a:lnT>
                    <a:lnB>
                      <a:noFill/>
                    </a:lnB>
                    <a:solidFill>
                      <a:schemeClr val="tx1">
                        <a:lumMod val="20000"/>
                        <a:lumOff val="80000"/>
                      </a:schemeClr>
                    </a:solidFill>
                  </a:tcPr>
                </a:tc>
                <a:extLst>
                  <a:ext uri="{0D108BD9-81ED-4DB2-BD59-A6C34878D82A}">
                    <a16:rowId xmlns:a16="http://schemas.microsoft.com/office/drawing/2014/main" val="2357907918"/>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PASS psychiatrique</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noFill/>
                  </a:tcPr>
                </a:tc>
                <a:extLst>
                  <a:ext uri="{0D108BD9-81ED-4DB2-BD59-A6C34878D82A}">
                    <a16:rowId xmlns:a16="http://schemas.microsoft.com/office/drawing/2014/main" val="659732613"/>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PASS dentaire</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4</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3936648459"/>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Hôpital</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7</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1487485976"/>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Service de psychiatrie hospitalière</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5</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3</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287475079"/>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Maison de santé pluriprofessionnelle</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8</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3592869639"/>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Médecin généraliste libéral</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9</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2943934235"/>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CMP</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8</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3308579391"/>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Psychiatre libéral</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7</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1616637440"/>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Maternité</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7</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1965520827"/>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Centre de santé sexuelle</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7</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2289930348"/>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Gynécologue libéral</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9</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2625734225"/>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Dentiste</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9</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3934627322"/>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CAMSP ou CMPP</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8</a:t>
                      </a:r>
                    </a:p>
                  </a:txBody>
                  <a:tcPr marL="5494" marR="5494" marT="5494" marB="0" anchor="ctr">
                    <a:lnL>
                      <a:noFill/>
                    </a:lnL>
                    <a:lnR>
                      <a:noFill/>
                    </a:lnR>
                    <a:lnT>
                      <a:noFill/>
                    </a:lnT>
                    <a:lnB>
                      <a:noFill/>
                    </a:lnB>
                    <a:no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noFill/>
                  </a:tcPr>
                </a:tc>
                <a:extLst>
                  <a:ext uri="{0D108BD9-81ED-4DB2-BD59-A6C34878D82A}">
                    <a16:rowId xmlns:a16="http://schemas.microsoft.com/office/drawing/2014/main" val="3223855251"/>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Kinésithérapeute/Ostéopathe</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r>
                        <a:rPr lang="fr-FR" sz="2800" b="0" i="0" u="none" strike="noStrike" noProof="0" dirty="0">
                          <a:solidFill>
                            <a:schemeClr val="tx2"/>
                          </a:solidFill>
                          <a:effectLst/>
                          <a:latin typeface="Aptos" panose="020B0004020202020204" pitchFamily="34" charset="0"/>
                        </a:rPr>
                        <a:t>9</a:t>
                      </a: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tc>
                  <a:txBody>
                    <a:bodyPr/>
                    <a:lstStyle/>
                    <a:p>
                      <a:pPr algn="ctr" fontAlgn="b"/>
                      <a:endParaRPr lang="fr-FR" sz="2800" b="0" i="0" u="none" strike="noStrike" noProof="0" dirty="0">
                        <a:solidFill>
                          <a:schemeClr val="tx2"/>
                        </a:solidFill>
                        <a:effectLst/>
                        <a:latin typeface="Aptos" panose="020B0004020202020204" pitchFamily="34" charset="0"/>
                      </a:endParaRPr>
                    </a:p>
                  </a:txBody>
                  <a:tcPr marL="5494" marR="5494" marT="5494" marB="0" anchor="ctr">
                    <a:lnL>
                      <a:noFill/>
                    </a:lnL>
                    <a:lnR>
                      <a:noFill/>
                    </a:lnR>
                    <a:lnT>
                      <a:noFill/>
                    </a:lnT>
                    <a:lnB>
                      <a:noFill/>
                    </a:lnB>
                    <a:solidFill>
                      <a:schemeClr val="tx1">
                        <a:lumMod val="20000"/>
                        <a:lumOff val="80000"/>
                      </a:schemeClr>
                    </a:solidFill>
                  </a:tcPr>
                </a:tc>
                <a:extLst>
                  <a:ext uri="{0D108BD9-81ED-4DB2-BD59-A6C34878D82A}">
                    <a16:rowId xmlns:a16="http://schemas.microsoft.com/office/drawing/2014/main" val="237530505"/>
                  </a:ext>
                </a:extLst>
              </a:tr>
              <a:tr h="505074">
                <a:tc>
                  <a:txBody>
                    <a:bodyPr/>
                    <a:lstStyle/>
                    <a:p>
                      <a:pPr algn="l" fontAlgn="b"/>
                      <a:r>
                        <a:rPr lang="fr-FR" sz="2800" b="0" i="0" u="none" strike="noStrike" noProof="0" dirty="0">
                          <a:solidFill>
                            <a:schemeClr val="tx2"/>
                          </a:solidFill>
                          <a:effectLst/>
                          <a:latin typeface="Aptos" panose="020B0004020202020204" pitchFamily="34" charset="0"/>
                        </a:rPr>
                        <a:t> Unité médico-judiciaire</a:t>
                      </a:r>
                    </a:p>
                  </a:txBody>
                  <a:tcPr marL="5494" marR="5494" marT="5494" marB="0" anchor="ctr">
                    <a:lnL>
                      <a:noFill/>
                    </a:lnL>
                    <a:lnR>
                      <a:noFill/>
                    </a:lnR>
                    <a:lnT>
                      <a:noFill/>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fontAlgn="b"/>
                      <a:r>
                        <a:rPr lang="fr-FR" sz="2800" b="0" i="0" u="none" strike="noStrike" noProof="0" dirty="0">
                          <a:solidFill>
                            <a:schemeClr val="tx2"/>
                          </a:solidFill>
                          <a:effectLst/>
                          <a:latin typeface="Aptos" panose="020B0004020202020204" pitchFamily="34" charset="0"/>
                        </a:rPr>
                        <a:t>3</a:t>
                      </a:r>
                    </a:p>
                  </a:txBody>
                  <a:tcPr marL="5494" marR="5494" marT="5494" marB="0" anchor="ctr">
                    <a:lnL>
                      <a:noFill/>
                    </a:lnL>
                    <a:lnR>
                      <a:noFill/>
                    </a:lnR>
                    <a:lnT>
                      <a:noFill/>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fontAlgn="b"/>
                      <a:r>
                        <a:rPr lang="fr-FR" sz="2800" b="0" i="0" u="none" strike="noStrike" noProof="0" dirty="0">
                          <a:solidFill>
                            <a:schemeClr val="tx2"/>
                          </a:solidFill>
                          <a:effectLst/>
                          <a:latin typeface="Aptos" panose="020B0004020202020204" pitchFamily="34" charset="0"/>
                        </a:rPr>
                        <a:t>2</a:t>
                      </a:r>
                    </a:p>
                  </a:txBody>
                  <a:tcPr marL="5494" marR="5494" marT="5494" marB="0" anchor="ctr">
                    <a:lnL>
                      <a:noFill/>
                    </a:lnL>
                    <a:lnR>
                      <a:noFill/>
                    </a:lnR>
                    <a:lnT>
                      <a:noFill/>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fontAlgn="b"/>
                      <a:r>
                        <a:rPr lang="fr-FR" sz="2800" b="0" i="0" u="none" strike="noStrike" noProof="0" dirty="0">
                          <a:solidFill>
                            <a:schemeClr val="tx2"/>
                          </a:solidFill>
                          <a:effectLst/>
                          <a:latin typeface="Aptos" panose="020B0004020202020204" pitchFamily="34" charset="0"/>
                        </a:rPr>
                        <a:t>1</a:t>
                      </a:r>
                    </a:p>
                  </a:txBody>
                  <a:tcPr marL="5494" marR="5494" marT="5494" marB="0" anchor="ctr">
                    <a:lnL>
                      <a:noFill/>
                    </a:lnL>
                    <a:lnR>
                      <a:noFill/>
                    </a:lnR>
                    <a:lnT>
                      <a:noFill/>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449187621"/>
                  </a:ext>
                </a:extLst>
              </a:tr>
            </a:tbl>
          </a:graphicData>
        </a:graphic>
      </p:graphicFrame>
      <p:sp>
        <p:nvSpPr>
          <p:cNvPr id="6" name="ZoneTexte 5">
            <a:extLst>
              <a:ext uri="{FF2B5EF4-FFF2-40B4-BE49-F238E27FC236}">
                <a16:creationId xmlns:a16="http://schemas.microsoft.com/office/drawing/2014/main" id="{C17C5BC0-DB96-3BDD-2DDC-B5A2D8E12F21}"/>
              </a:ext>
            </a:extLst>
          </p:cNvPr>
          <p:cNvSpPr txBox="1"/>
          <p:nvPr>
            <p:custDataLst>
              <p:tags r:id="rId11"/>
            </p:custDataLst>
          </p:nvPr>
        </p:nvSpPr>
        <p:spPr>
          <a:xfrm>
            <a:off x="1363018" y="19030385"/>
            <a:ext cx="17892251" cy="646331"/>
          </a:xfrm>
          <a:prstGeom prst="rect">
            <a:avLst/>
          </a:prstGeom>
          <a:noFill/>
        </p:spPr>
        <p:txBody>
          <a:bodyPr wrap="square" lIns="0">
            <a:spAutoFit/>
          </a:bodyPr>
          <a:lstStyle/>
          <a:p>
            <a:r>
              <a:rPr lang="fr-FR" sz="3600" b="1" noProof="0" dirty="0">
                <a:solidFill>
                  <a:srgbClr val="4B5C68">
                    <a:lumMod val="65000"/>
                    <a:lumOff val="35000"/>
                  </a:srgbClr>
                </a:solidFill>
                <a:latin typeface="Aptos" panose="020B0004020202020204" pitchFamily="34" charset="0"/>
              </a:rPr>
              <a:t>Temps d’accès moyen vers une ressource en santé </a:t>
            </a:r>
            <a:r>
              <a:rPr lang="fr-FR" sz="3200" noProof="0" dirty="0">
                <a:latin typeface="Aptos" panose="020B0004020202020204" pitchFamily="34" charset="0"/>
              </a:rPr>
              <a:t>depuis le service AGIR</a:t>
            </a:r>
          </a:p>
        </p:txBody>
      </p:sp>
      <p:sp>
        <p:nvSpPr>
          <p:cNvPr id="2" name="ZoneTexte 1">
            <a:extLst>
              <a:ext uri="{FF2B5EF4-FFF2-40B4-BE49-F238E27FC236}">
                <a16:creationId xmlns:a16="http://schemas.microsoft.com/office/drawing/2014/main" id="{8881CEA1-5706-782D-77EB-69A902BCC78E}"/>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3 –</a:t>
            </a:r>
          </a:p>
        </p:txBody>
      </p:sp>
      <p:cxnSp>
        <p:nvCxnSpPr>
          <p:cNvPr id="10" name="Connecteur droit 9">
            <a:extLst>
              <a:ext uri="{FF2B5EF4-FFF2-40B4-BE49-F238E27FC236}">
                <a16:creationId xmlns:a16="http://schemas.microsoft.com/office/drawing/2014/main" id="{0128A52B-94C9-D90D-5926-B0AE930D9EEC}"/>
              </a:ext>
            </a:extLst>
          </p:cNvPr>
          <p:cNvCxnSpPr>
            <a:cxnSpLocks/>
          </p:cNvCxnSpPr>
          <p:nvPr>
            <p:custDataLst>
              <p:tags r:id="rId12"/>
            </p:custDataLst>
          </p:nvPr>
        </p:nvCxnSpPr>
        <p:spPr>
          <a:xfrm flipV="1">
            <a:off x="11700402" y="13251925"/>
            <a:ext cx="0" cy="505263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1E811F91-E67E-B504-7ED5-717F11095D32}"/>
              </a:ext>
            </a:extLst>
          </p:cNvPr>
          <p:cNvSpPr txBox="1"/>
          <p:nvPr/>
        </p:nvSpPr>
        <p:spPr>
          <a:xfrm>
            <a:off x="1374548" y="28470648"/>
            <a:ext cx="18575602" cy="461665"/>
          </a:xfrm>
          <a:prstGeom prst="rect">
            <a:avLst/>
          </a:prstGeom>
          <a:noFill/>
        </p:spPr>
        <p:txBody>
          <a:bodyPr wrap="square" rtlCol="0">
            <a:spAutoFit/>
          </a:bodyPr>
          <a:lstStyle/>
          <a:p>
            <a:r>
              <a:rPr lang="fr-FR" sz="2400" i="1" dirty="0"/>
              <a:t>Note de lecture : 6 opérateurs Agir sur les 9 répondants déclarent être à moins de 30 minutes d’une PASS généraliste.   </a:t>
            </a:r>
          </a:p>
        </p:txBody>
      </p:sp>
    </p:spTree>
    <p:extLst>
      <p:ext uri="{BB962C8B-B14F-4D97-AF65-F5344CB8AC3E}">
        <p14:creationId xmlns:p14="http://schemas.microsoft.com/office/powerpoint/2010/main" val="3813323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9D65B34B-7388-74AE-01D2-3E5C6523EBF4}"/>
              </a:ext>
            </a:extLst>
          </p:cNvPr>
          <p:cNvSpPr txBox="1"/>
          <p:nvPr>
            <p:custDataLst>
              <p:tags r:id="rId1"/>
            </p:custDataLst>
          </p:nvPr>
        </p:nvSpPr>
        <p:spPr>
          <a:xfrm>
            <a:off x="1281068" y="1989823"/>
            <a:ext cx="7593253" cy="646331"/>
          </a:xfrm>
          <a:prstGeom prst="rect">
            <a:avLst/>
          </a:prstGeom>
          <a:solidFill>
            <a:schemeClr val="accent1"/>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latin typeface="Aptos" panose="020B0004020202020204" pitchFamily="34" charset="0"/>
              </a:rPr>
              <a:t> Données des CADA et CPH</a:t>
            </a:r>
          </a:p>
        </p:txBody>
      </p:sp>
      <p:grpSp>
        <p:nvGrpSpPr>
          <p:cNvPr id="1354" name="Groupe 1353">
            <a:extLst>
              <a:ext uri="{FF2B5EF4-FFF2-40B4-BE49-F238E27FC236}">
                <a16:creationId xmlns:a16="http://schemas.microsoft.com/office/drawing/2014/main" id="{9FBCF546-6E36-2F37-3A87-B2E77DD90125}"/>
              </a:ext>
            </a:extLst>
          </p:cNvPr>
          <p:cNvGrpSpPr/>
          <p:nvPr>
            <p:custDataLst>
              <p:tags r:id="rId2"/>
            </p:custDataLst>
          </p:nvPr>
        </p:nvGrpSpPr>
        <p:grpSpPr>
          <a:xfrm>
            <a:off x="1257900" y="3154388"/>
            <a:ext cx="10793941" cy="6669545"/>
            <a:chOff x="926903" y="14951512"/>
            <a:chExt cx="18139239" cy="6978326"/>
          </a:xfrm>
        </p:grpSpPr>
        <p:grpSp>
          <p:nvGrpSpPr>
            <p:cNvPr id="11" name="Groupe 10">
              <a:extLst>
                <a:ext uri="{FF2B5EF4-FFF2-40B4-BE49-F238E27FC236}">
                  <a16:creationId xmlns:a16="http://schemas.microsoft.com/office/drawing/2014/main" id="{F3A54858-9CEA-FB3A-238C-2A9344B0325D}"/>
                </a:ext>
              </a:extLst>
            </p:cNvPr>
            <p:cNvGrpSpPr/>
            <p:nvPr/>
          </p:nvGrpSpPr>
          <p:grpSpPr>
            <a:xfrm>
              <a:off x="965935" y="14951512"/>
              <a:ext cx="18100207" cy="6978326"/>
              <a:chOff x="1056753" y="20864116"/>
              <a:chExt cx="17964932" cy="6978326"/>
            </a:xfrm>
          </p:grpSpPr>
          <p:sp>
            <p:nvSpPr>
              <p:cNvPr id="13" name="ZoneTexte 12">
                <a:extLst>
                  <a:ext uri="{FF2B5EF4-FFF2-40B4-BE49-F238E27FC236}">
                    <a16:creationId xmlns:a16="http://schemas.microsoft.com/office/drawing/2014/main" id="{7869786D-E357-0E78-6EC5-9C6DE56FA2AE}"/>
                  </a:ext>
                </a:extLst>
              </p:cNvPr>
              <p:cNvSpPr txBox="1"/>
              <p:nvPr/>
            </p:nvSpPr>
            <p:spPr>
              <a:xfrm>
                <a:off x="1056753" y="22768143"/>
                <a:ext cx="1822816" cy="805064"/>
              </a:xfrm>
              <a:prstGeom prst="rect">
                <a:avLst/>
              </a:prstGeom>
              <a:noFill/>
            </p:spPr>
            <p:txBody>
              <a:bodyPr wrap="square" rtlCol="0">
                <a:spAutoFit/>
              </a:bodyPr>
              <a:lstStyle/>
              <a:p>
                <a:r>
                  <a:rPr lang="fr-FR" sz="4400" b="1" u="sng" noProof="0" dirty="0">
                    <a:solidFill>
                      <a:schemeClr val="accent1"/>
                    </a:solidFill>
                    <a:latin typeface="Aptos" panose="020B0004020202020204" pitchFamily="34" charset="0"/>
                  </a:rPr>
                  <a:t>281</a:t>
                </a:r>
              </a:p>
            </p:txBody>
          </p:sp>
          <p:grpSp>
            <p:nvGrpSpPr>
              <p:cNvPr id="24" name="Groupe 23">
                <a:extLst>
                  <a:ext uri="{FF2B5EF4-FFF2-40B4-BE49-F238E27FC236}">
                    <a16:creationId xmlns:a16="http://schemas.microsoft.com/office/drawing/2014/main" id="{6118CCE2-AC06-4623-4156-CBA72AF2E5CC}"/>
                  </a:ext>
                </a:extLst>
              </p:cNvPr>
              <p:cNvGrpSpPr/>
              <p:nvPr/>
            </p:nvGrpSpPr>
            <p:grpSpPr>
              <a:xfrm>
                <a:off x="1056753" y="20864116"/>
                <a:ext cx="17964932" cy="6978326"/>
                <a:chOff x="1056753" y="20864116"/>
                <a:chExt cx="17964932" cy="6978326"/>
              </a:xfrm>
            </p:grpSpPr>
            <p:sp>
              <p:nvSpPr>
                <p:cNvPr id="55" name="ZoneTexte 54">
                  <a:extLst>
                    <a:ext uri="{FF2B5EF4-FFF2-40B4-BE49-F238E27FC236}">
                      <a16:creationId xmlns:a16="http://schemas.microsoft.com/office/drawing/2014/main" id="{98D799AB-C3ED-5719-21FF-B8573F68984F}"/>
                    </a:ext>
                  </a:extLst>
                </p:cNvPr>
                <p:cNvSpPr txBox="1"/>
                <p:nvPr/>
              </p:nvSpPr>
              <p:spPr>
                <a:xfrm>
                  <a:off x="2808906" y="20918888"/>
                  <a:ext cx="16212779" cy="6923554"/>
                </a:xfrm>
                <a:prstGeom prst="rect">
                  <a:avLst/>
                </a:prstGeom>
                <a:noFill/>
              </p:spPr>
              <p:txBody>
                <a:bodyPr wrap="square">
                  <a:spAutoFit/>
                </a:bodyPr>
                <a:lstStyle/>
                <a:p>
                  <a:r>
                    <a:rPr lang="fr-FR" sz="3200" b="1" noProof="0" dirty="0">
                      <a:latin typeface="Aptos" panose="020B0004020202020204" pitchFamily="34" charset="0"/>
                    </a:rPr>
                    <a:t>personnes diagnostiquées  avec un trouble de santé mentale </a:t>
                  </a:r>
                  <a:r>
                    <a:rPr lang="fr-FR" sz="3200" noProof="0" dirty="0">
                      <a:latin typeface="Aptos" panose="020B0004020202020204" pitchFamily="34" charset="0"/>
                    </a:rPr>
                    <a:t>au 31.12.2024, soit 9,6% des personnes hébergées par les CADA et CPH enquêtés.</a:t>
                  </a:r>
                </a:p>
                <a:p>
                  <a:endParaRPr lang="fr-FR" sz="2400" b="1" noProof="0" dirty="0">
                    <a:latin typeface="Aptos" panose="020B0004020202020204" pitchFamily="34" charset="0"/>
                  </a:endParaRPr>
                </a:p>
                <a:p>
                  <a:r>
                    <a:rPr lang="fr-FR" sz="3200" b="1" noProof="0" dirty="0">
                      <a:latin typeface="Aptos" panose="020B0004020202020204" pitchFamily="34" charset="0"/>
                    </a:rPr>
                    <a:t>personnes effectivement prises en charge </a:t>
                  </a:r>
                  <a:r>
                    <a:rPr lang="fr-FR" sz="3200" noProof="0" dirty="0">
                      <a:latin typeface="Aptos" panose="020B0004020202020204" pitchFamily="34" charset="0"/>
                    </a:rPr>
                    <a:t>pour leur santé mentale, soit 11,2% des personnes hébergées par les CADA et CPH </a:t>
                  </a:r>
                  <a:r>
                    <a:rPr lang="fr-FR" sz="3200" noProof="0" dirty="0" err="1">
                      <a:latin typeface="Aptos" panose="020B0004020202020204" pitchFamily="34" charset="0"/>
                    </a:rPr>
                    <a:t>enqu</a:t>
                  </a:r>
                  <a:r>
                    <a:rPr lang="fr-FR" sz="3200" dirty="0" err="1">
                      <a:latin typeface="Aptos" panose="020B0004020202020204" pitchFamily="34" charset="0"/>
                    </a:rPr>
                    <a:t>êtés</a:t>
                  </a:r>
                  <a:r>
                    <a:rPr lang="fr-FR" sz="3200" noProof="0" dirty="0">
                      <a:latin typeface="Aptos" panose="020B0004020202020204" pitchFamily="34" charset="0"/>
                    </a:rPr>
                    <a:t>.</a:t>
                  </a:r>
                </a:p>
                <a:p>
                  <a:endParaRPr lang="fr-FR" sz="2400" b="1" noProof="0" dirty="0">
                    <a:latin typeface="Aptos" panose="020B0004020202020204" pitchFamily="34" charset="0"/>
                  </a:endParaRPr>
                </a:p>
                <a:p>
                  <a:r>
                    <a:rPr lang="fr-FR" sz="3200" b="1" spc="-80" noProof="0" dirty="0">
                      <a:latin typeface="Aptos" panose="020B0004020202020204" pitchFamily="34" charset="0"/>
                    </a:rPr>
                    <a:t>personnes allophones </a:t>
                  </a:r>
                  <a:r>
                    <a:rPr lang="fr-FR" sz="3200" spc="-80" noProof="0" dirty="0">
                      <a:latin typeface="Aptos" panose="020B0004020202020204" pitchFamily="34" charset="0"/>
                    </a:rPr>
                    <a:t>parmi ce</a:t>
                  </a:r>
                  <a:r>
                    <a:rPr lang="fr-FR" sz="3200" spc="-80" dirty="0" err="1">
                      <a:latin typeface="Aptos" panose="020B0004020202020204" pitchFamily="34" charset="0"/>
                    </a:rPr>
                    <a:t>lles</a:t>
                  </a:r>
                  <a:r>
                    <a:rPr lang="fr-FR" sz="3200" spc="-80" noProof="0" dirty="0">
                      <a:latin typeface="Aptos" panose="020B0004020202020204" pitchFamily="34" charset="0"/>
                    </a:rPr>
                    <a:t> prises en charge, soit 6,7% des personnes hébergées par les CADA et CPH.</a:t>
                  </a:r>
                </a:p>
                <a:p>
                  <a:endParaRPr lang="fr-FR" sz="2400" b="1" noProof="0" dirty="0">
                    <a:latin typeface="Aptos" panose="020B0004020202020204" pitchFamily="34" charset="0"/>
                  </a:endParaRPr>
                </a:p>
                <a:p>
                  <a:r>
                    <a:rPr lang="fr-FR" sz="3200" b="1" noProof="0" dirty="0">
                      <a:latin typeface="Aptos" panose="020B0004020202020204" pitchFamily="34" charset="0"/>
                    </a:rPr>
                    <a:t>personnes ayant des traitements médicamenteux </a:t>
                  </a:r>
                  <a:r>
                    <a:rPr lang="fr-FR" sz="3200" noProof="0" dirty="0">
                      <a:latin typeface="Aptos" panose="020B0004020202020204" pitchFamily="34" charset="0"/>
                    </a:rPr>
                    <a:t>connus en lien avec la santé mentale, soit 6,1% des personnes hébergées par les CADA et CPH</a:t>
                  </a:r>
                  <a:r>
                    <a:rPr lang="fr-FR" sz="3200" dirty="0">
                      <a:latin typeface="Aptos" panose="020B0004020202020204" pitchFamily="34" charset="0"/>
                    </a:rPr>
                    <a:t>.</a:t>
                  </a:r>
                  <a:endParaRPr lang="fr-FR" sz="3200" noProof="0" dirty="0">
                    <a:latin typeface="Aptos" panose="020B0004020202020204" pitchFamily="34" charset="0"/>
                  </a:endParaRPr>
                </a:p>
              </p:txBody>
            </p:sp>
            <p:sp>
              <p:nvSpPr>
                <p:cNvPr id="1345" name="ZoneTexte 1344">
                  <a:extLst>
                    <a:ext uri="{FF2B5EF4-FFF2-40B4-BE49-F238E27FC236}">
                      <a16:creationId xmlns:a16="http://schemas.microsoft.com/office/drawing/2014/main" id="{6F24BB55-75A9-DF7A-3108-E5FF35CEF378}"/>
                    </a:ext>
                  </a:extLst>
                </p:cNvPr>
                <p:cNvSpPr txBox="1"/>
                <p:nvPr/>
              </p:nvSpPr>
              <p:spPr>
                <a:xfrm>
                  <a:off x="1075702" y="20864116"/>
                  <a:ext cx="1822816" cy="805064"/>
                </a:xfrm>
                <a:prstGeom prst="rect">
                  <a:avLst/>
                </a:prstGeom>
                <a:noFill/>
              </p:spPr>
              <p:txBody>
                <a:bodyPr wrap="square" rtlCol="0">
                  <a:spAutoFit/>
                </a:bodyPr>
                <a:lstStyle/>
                <a:p>
                  <a:r>
                    <a:rPr lang="fr-FR" sz="4400" b="1" u="sng" noProof="0" dirty="0">
                      <a:solidFill>
                        <a:schemeClr val="accent1"/>
                      </a:solidFill>
                      <a:latin typeface="Aptos" panose="020B0004020202020204" pitchFamily="34" charset="0"/>
                    </a:rPr>
                    <a:t>241</a:t>
                  </a:r>
                </a:p>
              </p:txBody>
            </p:sp>
            <p:sp>
              <p:nvSpPr>
                <p:cNvPr id="1346" name="ZoneTexte 1345">
                  <a:extLst>
                    <a:ext uri="{FF2B5EF4-FFF2-40B4-BE49-F238E27FC236}">
                      <a16:creationId xmlns:a16="http://schemas.microsoft.com/office/drawing/2014/main" id="{DA45B638-FE9F-52AA-3577-0CC0AE95BF1A}"/>
                    </a:ext>
                  </a:extLst>
                </p:cNvPr>
                <p:cNvSpPr txBox="1"/>
                <p:nvPr/>
              </p:nvSpPr>
              <p:spPr>
                <a:xfrm>
                  <a:off x="1056753" y="24693595"/>
                  <a:ext cx="1822816" cy="805064"/>
                </a:xfrm>
                <a:prstGeom prst="rect">
                  <a:avLst/>
                </a:prstGeom>
                <a:noFill/>
              </p:spPr>
              <p:txBody>
                <a:bodyPr wrap="square" rtlCol="0">
                  <a:spAutoFit/>
                </a:bodyPr>
                <a:lstStyle/>
                <a:p>
                  <a:r>
                    <a:rPr lang="fr-FR" sz="4400" b="1" u="sng" noProof="0" dirty="0">
                      <a:solidFill>
                        <a:schemeClr val="accent1"/>
                      </a:solidFill>
                      <a:latin typeface="Aptos" panose="020B0004020202020204" pitchFamily="34" charset="0"/>
                    </a:rPr>
                    <a:t>167</a:t>
                  </a:r>
                </a:p>
              </p:txBody>
            </p:sp>
          </p:grpSp>
        </p:grpSp>
        <p:sp>
          <p:nvSpPr>
            <p:cNvPr id="1352" name="ZoneTexte 1351">
              <a:extLst>
                <a:ext uri="{FF2B5EF4-FFF2-40B4-BE49-F238E27FC236}">
                  <a16:creationId xmlns:a16="http://schemas.microsoft.com/office/drawing/2014/main" id="{329B8DB2-A39B-264B-4434-027C37F9639F}"/>
                </a:ext>
              </a:extLst>
            </p:cNvPr>
            <p:cNvSpPr txBox="1"/>
            <p:nvPr/>
          </p:nvSpPr>
          <p:spPr>
            <a:xfrm>
              <a:off x="926903" y="20183053"/>
              <a:ext cx="1836542" cy="805064"/>
            </a:xfrm>
            <a:prstGeom prst="rect">
              <a:avLst/>
            </a:prstGeom>
            <a:noFill/>
          </p:spPr>
          <p:txBody>
            <a:bodyPr wrap="square" rtlCol="0">
              <a:spAutoFit/>
            </a:bodyPr>
            <a:lstStyle/>
            <a:p>
              <a:r>
                <a:rPr lang="fr-FR" sz="4400" b="1" u="sng" noProof="0" dirty="0">
                  <a:solidFill>
                    <a:schemeClr val="accent1"/>
                  </a:solidFill>
                  <a:latin typeface="Aptos" panose="020B0004020202020204" pitchFamily="34" charset="0"/>
                </a:rPr>
                <a:t>152</a:t>
              </a:r>
            </a:p>
          </p:txBody>
        </p:sp>
      </p:grpSp>
      <p:graphicFrame>
        <p:nvGraphicFramePr>
          <p:cNvPr id="1375" name="Graphique 1374">
            <a:extLst>
              <a:ext uri="{FF2B5EF4-FFF2-40B4-BE49-F238E27FC236}">
                <a16:creationId xmlns:a16="http://schemas.microsoft.com/office/drawing/2014/main" id="{163021D3-27CE-C38A-53D3-9AA10B7E5959}"/>
              </a:ext>
            </a:extLst>
          </p:cNvPr>
          <p:cNvGraphicFramePr>
            <a:graphicFrameLocks/>
          </p:cNvGraphicFramePr>
          <p:nvPr>
            <p:custDataLst>
              <p:tags r:id="rId3"/>
            </p:custDataLst>
            <p:extLst>
              <p:ext uri="{D42A27DB-BD31-4B8C-83A1-F6EECF244321}">
                <p14:modId xmlns:p14="http://schemas.microsoft.com/office/powerpoint/2010/main" val="4002339496"/>
              </p:ext>
            </p:extLst>
          </p:nvPr>
        </p:nvGraphicFramePr>
        <p:xfrm>
          <a:off x="12344400" y="3105312"/>
          <a:ext cx="7910617" cy="677062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376" name="Tableau 1375">
            <a:extLst>
              <a:ext uri="{FF2B5EF4-FFF2-40B4-BE49-F238E27FC236}">
                <a16:creationId xmlns:a16="http://schemas.microsoft.com/office/drawing/2014/main" id="{A370E35C-82B1-543F-CF9B-50254FDD6E17}"/>
              </a:ext>
            </a:extLst>
          </p:cNvPr>
          <p:cNvGraphicFramePr>
            <a:graphicFrameLocks noGrp="1"/>
          </p:cNvGraphicFramePr>
          <p:nvPr>
            <p:custDataLst>
              <p:tags r:id="rId4"/>
            </p:custDataLst>
            <p:extLst>
              <p:ext uri="{D42A27DB-BD31-4B8C-83A1-F6EECF244321}">
                <p14:modId xmlns:p14="http://schemas.microsoft.com/office/powerpoint/2010/main" val="2234849465"/>
              </p:ext>
            </p:extLst>
          </p:nvPr>
        </p:nvGraphicFramePr>
        <p:xfrm>
          <a:off x="1401802" y="11073279"/>
          <a:ext cx="18511940" cy="8011318"/>
        </p:xfrm>
        <a:graphic>
          <a:graphicData uri="http://schemas.openxmlformats.org/drawingml/2006/table">
            <a:tbl>
              <a:tblPr>
                <a:tableStyleId>{5C22544A-7EE6-4342-B048-85BDC9FD1C3A}</a:tableStyleId>
              </a:tblPr>
              <a:tblGrid>
                <a:gridCol w="5818148">
                  <a:extLst>
                    <a:ext uri="{9D8B030D-6E8A-4147-A177-3AD203B41FA5}">
                      <a16:colId xmlns:a16="http://schemas.microsoft.com/office/drawing/2014/main" val="1530438563"/>
                    </a:ext>
                  </a:extLst>
                </a:gridCol>
                <a:gridCol w="3173448">
                  <a:extLst>
                    <a:ext uri="{9D8B030D-6E8A-4147-A177-3AD203B41FA5}">
                      <a16:colId xmlns:a16="http://schemas.microsoft.com/office/drawing/2014/main" val="706462171"/>
                    </a:ext>
                  </a:extLst>
                </a:gridCol>
                <a:gridCol w="3173448">
                  <a:extLst>
                    <a:ext uri="{9D8B030D-6E8A-4147-A177-3AD203B41FA5}">
                      <a16:colId xmlns:a16="http://schemas.microsoft.com/office/drawing/2014/main" val="948399065"/>
                    </a:ext>
                  </a:extLst>
                </a:gridCol>
                <a:gridCol w="3173448">
                  <a:extLst>
                    <a:ext uri="{9D8B030D-6E8A-4147-A177-3AD203B41FA5}">
                      <a16:colId xmlns:a16="http://schemas.microsoft.com/office/drawing/2014/main" val="384991751"/>
                    </a:ext>
                  </a:extLst>
                </a:gridCol>
                <a:gridCol w="3173448">
                  <a:extLst>
                    <a:ext uri="{9D8B030D-6E8A-4147-A177-3AD203B41FA5}">
                      <a16:colId xmlns:a16="http://schemas.microsoft.com/office/drawing/2014/main" val="2674032956"/>
                    </a:ext>
                  </a:extLst>
                </a:gridCol>
              </a:tblGrid>
              <a:tr h="471254">
                <a:tc>
                  <a:txBody>
                    <a:bodyPr/>
                    <a:lstStyle/>
                    <a:p>
                      <a:pPr algn="l" fontAlgn="b">
                        <a:buNone/>
                      </a:pPr>
                      <a:r>
                        <a:rPr lang="fr-FR" sz="2800" b="1" u="none" strike="noStrike" noProof="0" dirty="0">
                          <a:solidFill>
                            <a:schemeClr val="bg1"/>
                          </a:solidFill>
                          <a:effectLst/>
                          <a:latin typeface="Aptos" panose="020B0004020202020204" pitchFamily="34" charset="0"/>
                        </a:rPr>
                        <a:t> Structures</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buNone/>
                      </a:pPr>
                      <a:r>
                        <a:rPr lang="fr-FR" sz="2800" b="1" u="none" strike="noStrike" noProof="0" dirty="0">
                          <a:solidFill>
                            <a:schemeClr val="bg1"/>
                          </a:solidFill>
                          <a:effectLst/>
                          <a:latin typeface="Aptos" panose="020B0004020202020204" pitchFamily="34" charset="0"/>
                        </a:rPr>
                        <a:t>Moins de 30 min</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buNone/>
                      </a:pPr>
                      <a:r>
                        <a:rPr lang="fr-FR" sz="2800" b="1" u="none" strike="noStrike" noProof="0" dirty="0">
                          <a:solidFill>
                            <a:schemeClr val="bg1"/>
                          </a:solidFill>
                          <a:effectLst/>
                          <a:latin typeface="Aptos" panose="020B0004020202020204" pitchFamily="34" charset="0"/>
                        </a:rPr>
                        <a:t>Entre 30 min et 1h</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buNone/>
                      </a:pPr>
                      <a:r>
                        <a:rPr lang="fr-FR" sz="2800" b="1" u="none" strike="noStrike" noProof="0" dirty="0">
                          <a:solidFill>
                            <a:schemeClr val="bg1"/>
                          </a:solidFill>
                          <a:effectLst/>
                          <a:latin typeface="Aptos" panose="020B0004020202020204" pitchFamily="34" charset="0"/>
                        </a:rPr>
                        <a:t>Entre 1h et 1h30</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buNone/>
                      </a:pPr>
                      <a:r>
                        <a:rPr lang="fr-FR" sz="2800" b="1" u="none" strike="noStrike" noProof="0" dirty="0">
                          <a:solidFill>
                            <a:schemeClr val="bg1"/>
                          </a:solidFill>
                          <a:effectLst/>
                          <a:latin typeface="Aptos" panose="020B0004020202020204" pitchFamily="34" charset="0"/>
                        </a:rPr>
                        <a:t>Plus d’1h30</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063848482"/>
                  </a:ext>
                </a:extLst>
              </a:tr>
              <a:tr h="471254">
                <a:tc>
                  <a:txBody>
                    <a:bodyPr/>
                    <a:lstStyle/>
                    <a:p>
                      <a:pPr algn="l" fontAlgn="b">
                        <a:buNone/>
                      </a:pPr>
                      <a:r>
                        <a:rPr lang="fr-FR" sz="2800" u="none" strike="noStrike" spc="0" baseline="0" noProof="0" dirty="0">
                          <a:effectLst/>
                          <a:latin typeface="Aptos" panose="020B0004020202020204" pitchFamily="34" charset="0"/>
                        </a:rPr>
                        <a:t> PASS généraliste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9</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774513892"/>
                  </a:ext>
                </a:extLst>
              </a:tr>
              <a:tr h="471254">
                <a:tc>
                  <a:txBody>
                    <a:bodyPr/>
                    <a:lstStyle/>
                    <a:p>
                      <a:pPr algn="l" fontAlgn="b">
                        <a:buNone/>
                      </a:pPr>
                      <a:r>
                        <a:rPr lang="fr-FR" sz="2800" u="none" strike="noStrike" spc="0" baseline="0" noProof="0" dirty="0">
                          <a:effectLst/>
                          <a:latin typeface="Aptos" panose="020B0004020202020204" pitchFamily="34" charset="0"/>
                        </a:rPr>
                        <a:t> PASS psy</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1099919"/>
                  </a:ext>
                </a:extLst>
              </a:tr>
              <a:tr h="471254">
                <a:tc>
                  <a:txBody>
                    <a:bodyPr/>
                    <a:lstStyle/>
                    <a:p>
                      <a:pPr algn="l" fontAlgn="b">
                        <a:buNone/>
                      </a:pPr>
                      <a:r>
                        <a:rPr lang="fr-FR" sz="2800" u="none" strike="noStrike" spc="0" baseline="0" noProof="0" dirty="0">
                          <a:effectLst/>
                          <a:latin typeface="Aptos" panose="020B0004020202020204" pitchFamily="34" charset="0"/>
                        </a:rPr>
                        <a:t> PASS dentaire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081105203"/>
                  </a:ext>
                </a:extLst>
              </a:tr>
              <a:tr h="471254">
                <a:tc>
                  <a:txBody>
                    <a:bodyPr/>
                    <a:lstStyle/>
                    <a:p>
                      <a:pPr algn="l" fontAlgn="b">
                        <a:buNone/>
                      </a:pPr>
                      <a:r>
                        <a:rPr lang="fr-FR" sz="2800" u="none" strike="noStrike" spc="0" baseline="0" noProof="0" dirty="0">
                          <a:effectLst/>
                          <a:latin typeface="Aptos" panose="020B0004020202020204" pitchFamily="34" charset="0"/>
                        </a:rPr>
                        <a:t> Hôpital </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336363"/>
                  </a:ext>
                </a:extLst>
              </a:tr>
              <a:tr h="471254">
                <a:tc>
                  <a:txBody>
                    <a:bodyPr/>
                    <a:lstStyle/>
                    <a:p>
                      <a:pPr algn="l" fontAlgn="b">
                        <a:buNone/>
                      </a:pPr>
                      <a:r>
                        <a:rPr lang="fr-FR" sz="2800" u="none" strike="noStrike" spc="0" baseline="0" noProof="0" dirty="0">
                          <a:effectLst/>
                          <a:latin typeface="Aptos" panose="020B0004020202020204" pitchFamily="34" charset="0"/>
                        </a:rPr>
                        <a:t> Service de psychiatrie hospitalière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661216745"/>
                  </a:ext>
                </a:extLst>
              </a:tr>
              <a:tr h="471254">
                <a:tc>
                  <a:txBody>
                    <a:bodyPr/>
                    <a:lstStyle/>
                    <a:p>
                      <a:pPr algn="l" fontAlgn="b">
                        <a:buNone/>
                      </a:pPr>
                      <a:r>
                        <a:rPr lang="fr-FR" sz="2800" u="none" strike="noStrike" spc="0" baseline="0" noProof="0" dirty="0">
                          <a:effectLst/>
                          <a:latin typeface="Aptos" panose="020B0004020202020204" pitchFamily="34" charset="0"/>
                        </a:rPr>
                        <a:t> Maison de santé pluriprofessionnelle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9697982"/>
                  </a:ext>
                </a:extLst>
              </a:tr>
              <a:tr h="471254">
                <a:tc>
                  <a:txBody>
                    <a:bodyPr/>
                    <a:lstStyle/>
                    <a:p>
                      <a:pPr algn="l" fontAlgn="b">
                        <a:buNone/>
                      </a:pPr>
                      <a:r>
                        <a:rPr lang="fr-FR" sz="2800" u="none" strike="noStrike" spc="0" baseline="0" noProof="0" dirty="0">
                          <a:effectLst/>
                          <a:latin typeface="Aptos" panose="020B0004020202020204" pitchFamily="34" charset="0"/>
                        </a:rPr>
                        <a:t> Médecin généraliste libéral</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22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913563958"/>
                  </a:ext>
                </a:extLst>
              </a:tr>
              <a:tr h="471254">
                <a:tc>
                  <a:txBody>
                    <a:bodyPr/>
                    <a:lstStyle/>
                    <a:p>
                      <a:pPr algn="l" fontAlgn="b">
                        <a:buNone/>
                      </a:pPr>
                      <a:r>
                        <a:rPr lang="fr-FR" sz="2800" u="none" strike="noStrike" spc="0" baseline="0" noProof="0" dirty="0">
                          <a:effectLst/>
                          <a:latin typeface="Aptos" panose="020B0004020202020204" pitchFamily="34" charset="0"/>
                        </a:rPr>
                        <a:t> CMP</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20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76019661"/>
                  </a:ext>
                </a:extLst>
              </a:tr>
              <a:tr h="471254">
                <a:tc>
                  <a:txBody>
                    <a:bodyPr/>
                    <a:lstStyle/>
                    <a:p>
                      <a:pPr algn="l" fontAlgn="b">
                        <a:buNone/>
                      </a:pPr>
                      <a:r>
                        <a:rPr lang="fr-FR" sz="2800" u="none" strike="noStrike" spc="0" baseline="0" noProof="0" dirty="0">
                          <a:effectLst/>
                          <a:latin typeface="Aptos" panose="020B0004020202020204" pitchFamily="34" charset="0"/>
                        </a:rPr>
                        <a:t> Psychiatre libéral</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218231264"/>
                  </a:ext>
                </a:extLst>
              </a:tr>
              <a:tr h="471254">
                <a:tc>
                  <a:txBody>
                    <a:bodyPr/>
                    <a:lstStyle/>
                    <a:p>
                      <a:pPr algn="l" fontAlgn="b">
                        <a:buNone/>
                      </a:pPr>
                      <a:r>
                        <a:rPr lang="fr-FR" sz="2800" u="none" strike="noStrike" spc="0" baseline="0" noProof="0" dirty="0">
                          <a:effectLst/>
                          <a:latin typeface="Aptos" panose="020B0004020202020204" pitchFamily="34" charset="0"/>
                        </a:rPr>
                        <a:t> Maternité</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8</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26012093"/>
                  </a:ext>
                </a:extLst>
              </a:tr>
              <a:tr h="471254">
                <a:tc>
                  <a:txBody>
                    <a:bodyPr/>
                    <a:lstStyle/>
                    <a:p>
                      <a:pPr algn="l" fontAlgn="b">
                        <a:buNone/>
                      </a:pPr>
                      <a:r>
                        <a:rPr lang="fr-FR" sz="2800" u="none" strike="noStrike" spc="0" baseline="0" noProof="0" dirty="0">
                          <a:effectLst/>
                          <a:latin typeface="Aptos" panose="020B0004020202020204" pitchFamily="34" charset="0"/>
                        </a:rPr>
                        <a:t> Centre de santé sexuelle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960965527"/>
                  </a:ext>
                </a:extLst>
              </a:tr>
              <a:tr h="471254">
                <a:tc>
                  <a:txBody>
                    <a:bodyPr/>
                    <a:lstStyle/>
                    <a:p>
                      <a:pPr algn="l" fontAlgn="b">
                        <a:buNone/>
                      </a:pPr>
                      <a:r>
                        <a:rPr lang="fr-FR" sz="2800" u="none" strike="noStrike" spc="0" baseline="0" noProof="0" dirty="0">
                          <a:effectLst/>
                          <a:latin typeface="Aptos" panose="020B0004020202020204" pitchFamily="34" charset="0"/>
                        </a:rPr>
                        <a:t> Gynécologue libéral</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18</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77542020"/>
                  </a:ext>
                </a:extLst>
              </a:tr>
              <a:tr h="471254">
                <a:tc>
                  <a:txBody>
                    <a:bodyPr/>
                    <a:lstStyle/>
                    <a:p>
                      <a:pPr algn="l" fontAlgn="b">
                        <a:buNone/>
                      </a:pPr>
                      <a:r>
                        <a:rPr lang="fr-FR" sz="2800" u="none" strike="noStrike" spc="0" baseline="0" noProof="0" dirty="0">
                          <a:effectLst/>
                          <a:latin typeface="Aptos" panose="020B0004020202020204" pitchFamily="34" charset="0"/>
                        </a:rPr>
                        <a:t> Dentiste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594678914"/>
                  </a:ext>
                </a:extLst>
              </a:tr>
              <a:tr h="471254">
                <a:tc>
                  <a:txBody>
                    <a:bodyPr/>
                    <a:lstStyle/>
                    <a:p>
                      <a:pPr algn="l" fontAlgn="b">
                        <a:buNone/>
                      </a:pPr>
                      <a:r>
                        <a:rPr lang="fr-FR" sz="2800" u="none" strike="noStrike" spc="0" baseline="0" noProof="0" dirty="0">
                          <a:effectLst/>
                          <a:latin typeface="Aptos" panose="020B0004020202020204" pitchFamily="34" charset="0"/>
                        </a:rPr>
                        <a:t> CAMSP ou CMPP</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38205302"/>
                  </a:ext>
                </a:extLst>
              </a:tr>
              <a:tr h="471254">
                <a:tc>
                  <a:txBody>
                    <a:bodyPr/>
                    <a:lstStyle/>
                    <a:p>
                      <a:pPr algn="l" fontAlgn="b">
                        <a:buNone/>
                      </a:pPr>
                      <a:r>
                        <a:rPr lang="fr-FR" sz="2800" u="none" strike="noStrike" spc="0" baseline="0" noProof="0" dirty="0">
                          <a:effectLst/>
                          <a:latin typeface="Aptos" panose="020B0004020202020204" pitchFamily="34" charset="0"/>
                        </a:rPr>
                        <a:t> Kinésithérapeute/Ostéopathe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21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tc>
                  <a:txBody>
                    <a:bodyPr/>
                    <a:lstStyle/>
                    <a:p>
                      <a:pPr algn="ctr" fontAlgn="b">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731470487"/>
                  </a:ext>
                </a:extLst>
              </a:tr>
              <a:tr h="471254">
                <a:tc>
                  <a:txBody>
                    <a:bodyPr/>
                    <a:lstStyle/>
                    <a:p>
                      <a:pPr algn="l" fontAlgn="b">
                        <a:buNone/>
                      </a:pPr>
                      <a:r>
                        <a:rPr lang="fr-FR" sz="2800" u="none" strike="noStrike" spc="0" baseline="0" noProof="0" dirty="0">
                          <a:effectLst/>
                          <a:latin typeface="Aptos" panose="020B0004020202020204" pitchFamily="34" charset="0"/>
                        </a:rPr>
                        <a:t> Unité médico-judiciaire</a:t>
                      </a:r>
                      <a:endParaRPr lang="fr-FR" sz="2800" b="0" i="0" u="none" strike="noStrike" spc="0" baseline="0"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67125892"/>
                  </a:ext>
                </a:extLst>
              </a:tr>
            </a:tbl>
          </a:graphicData>
        </a:graphic>
      </p:graphicFrame>
      <p:sp>
        <p:nvSpPr>
          <p:cNvPr id="4" name="ZoneTexte 3">
            <a:extLst>
              <a:ext uri="{FF2B5EF4-FFF2-40B4-BE49-F238E27FC236}">
                <a16:creationId xmlns:a16="http://schemas.microsoft.com/office/drawing/2014/main" id="{D49A573A-8792-52E2-8822-40E9CFD4E5A2}"/>
              </a:ext>
            </a:extLst>
          </p:cNvPr>
          <p:cNvSpPr txBox="1"/>
          <p:nvPr>
            <p:custDataLst>
              <p:tags r:id="rId5"/>
            </p:custDataLst>
          </p:nvPr>
        </p:nvSpPr>
        <p:spPr>
          <a:xfrm>
            <a:off x="1335827" y="10397695"/>
            <a:ext cx="18017407" cy="646331"/>
          </a:xfrm>
          <a:prstGeom prst="rect">
            <a:avLst/>
          </a:prstGeom>
          <a:noFill/>
        </p:spPr>
        <p:txBody>
          <a:bodyPr wrap="square" rtlCol="0">
            <a:spAutoFit/>
          </a:bodyPr>
          <a:lstStyle/>
          <a:p>
            <a:r>
              <a:rPr lang="fr-FR" sz="3600" b="1" noProof="0" dirty="0">
                <a:solidFill>
                  <a:srgbClr val="4B5C68">
                    <a:lumMod val="65000"/>
                    <a:lumOff val="35000"/>
                  </a:srgbClr>
                </a:solidFill>
                <a:latin typeface="Aptos" panose="020B0004020202020204" pitchFamily="34" charset="0"/>
              </a:rPr>
              <a:t>Temps d’accès moyen vers une ressource en santé </a:t>
            </a:r>
            <a:r>
              <a:rPr lang="fr-FR" sz="3200" noProof="0" dirty="0">
                <a:latin typeface="Aptos" panose="020B0004020202020204" pitchFamily="34" charset="0"/>
              </a:rPr>
              <a:t>depuis le CADA ou CPH</a:t>
            </a:r>
            <a:endParaRPr lang="fr-FR" sz="3600" noProof="0" dirty="0">
              <a:latin typeface="Aptos" panose="020B0004020202020204" pitchFamily="34" charset="0"/>
            </a:endParaRPr>
          </a:p>
        </p:txBody>
      </p:sp>
      <p:sp>
        <p:nvSpPr>
          <p:cNvPr id="14" name="ZoneTexte 13">
            <a:extLst>
              <a:ext uri="{FF2B5EF4-FFF2-40B4-BE49-F238E27FC236}">
                <a16:creationId xmlns:a16="http://schemas.microsoft.com/office/drawing/2014/main" id="{AD68F6AC-1B69-A60B-824F-F1A8EB1EAC6E}"/>
              </a:ext>
            </a:extLst>
          </p:cNvPr>
          <p:cNvSpPr txBox="1"/>
          <p:nvPr>
            <p:custDataLst>
              <p:tags r:id="rId6"/>
            </p:custDataLst>
          </p:nvPr>
        </p:nvSpPr>
        <p:spPr>
          <a:xfrm>
            <a:off x="1293765" y="20276246"/>
            <a:ext cx="12944326" cy="707886"/>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highlight>
                  <a:srgbClr val="990033"/>
                </a:highlight>
                <a:latin typeface="Aptos" panose="020B0004020202020204" pitchFamily="34" charset="0"/>
              </a:rPr>
              <a:t> Ressources existantes en santé mentale</a:t>
            </a:r>
          </a:p>
        </p:txBody>
      </p:sp>
      <p:cxnSp>
        <p:nvCxnSpPr>
          <p:cNvPr id="15" name="Connecteur droit 14">
            <a:extLst>
              <a:ext uri="{FF2B5EF4-FFF2-40B4-BE49-F238E27FC236}">
                <a16:creationId xmlns:a16="http://schemas.microsoft.com/office/drawing/2014/main" id="{02A51A0C-7DA0-AB20-E807-4EA6A2EC7569}"/>
              </a:ext>
            </a:extLst>
          </p:cNvPr>
          <p:cNvCxnSpPr>
            <a:cxnSpLocks/>
          </p:cNvCxnSpPr>
          <p:nvPr>
            <p:custDataLst>
              <p:tags r:id="rId7"/>
            </p:custDataLst>
          </p:nvPr>
        </p:nvCxnSpPr>
        <p:spPr>
          <a:xfrm>
            <a:off x="1425805" y="20943115"/>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4E32C862-B064-A893-944C-E8E844AE332A}"/>
              </a:ext>
            </a:extLst>
          </p:cNvPr>
          <p:cNvSpPr/>
          <p:nvPr>
            <p:custDataLst>
              <p:tags r:id="rId8"/>
            </p:custDataLst>
          </p:nvPr>
        </p:nvSpPr>
        <p:spPr>
          <a:xfrm>
            <a:off x="533858" y="20284549"/>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noProof="0" dirty="0">
                <a:latin typeface="Aptos" panose="020B0004020202020204" pitchFamily="34" charset="0"/>
              </a:rPr>
              <a:t>3</a:t>
            </a:r>
          </a:p>
        </p:txBody>
      </p:sp>
      <p:sp>
        <p:nvSpPr>
          <p:cNvPr id="17" name="ZoneTexte 16">
            <a:extLst>
              <a:ext uri="{FF2B5EF4-FFF2-40B4-BE49-F238E27FC236}">
                <a16:creationId xmlns:a16="http://schemas.microsoft.com/office/drawing/2014/main" id="{70F27064-DA81-1FF5-2FF1-E2978E6BF2BA}"/>
              </a:ext>
            </a:extLst>
          </p:cNvPr>
          <p:cNvSpPr txBox="1"/>
          <p:nvPr>
            <p:custDataLst>
              <p:tags r:id="rId9"/>
            </p:custDataLst>
          </p:nvPr>
        </p:nvSpPr>
        <p:spPr>
          <a:xfrm>
            <a:off x="1290557" y="21452184"/>
            <a:ext cx="7593253" cy="646331"/>
          </a:xfrm>
          <a:prstGeom prst="rect">
            <a:avLst/>
          </a:prstGeom>
          <a:solidFill>
            <a:schemeClr val="accent2"/>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highlight>
                  <a:srgbClr val="ED8E11"/>
                </a:highlight>
                <a:latin typeface="Aptos" panose="020B0004020202020204" pitchFamily="34" charset="0"/>
              </a:rPr>
              <a:t> Données des opérateurs AGIR</a:t>
            </a:r>
          </a:p>
        </p:txBody>
      </p:sp>
      <p:sp>
        <p:nvSpPr>
          <p:cNvPr id="18" name="ZoneTexte 17">
            <a:extLst>
              <a:ext uri="{FF2B5EF4-FFF2-40B4-BE49-F238E27FC236}">
                <a16:creationId xmlns:a16="http://schemas.microsoft.com/office/drawing/2014/main" id="{139AA0B5-4AB8-7D3A-10DC-5F6BDA406C93}"/>
              </a:ext>
            </a:extLst>
          </p:cNvPr>
          <p:cNvSpPr txBox="1"/>
          <p:nvPr>
            <p:custDataLst>
              <p:tags r:id="rId10"/>
            </p:custDataLst>
          </p:nvPr>
        </p:nvSpPr>
        <p:spPr>
          <a:xfrm>
            <a:off x="1257900" y="22408073"/>
            <a:ext cx="8762400" cy="6032421"/>
          </a:xfrm>
          <a:prstGeom prst="rect">
            <a:avLst/>
          </a:prstGeom>
          <a:noFill/>
        </p:spPr>
        <p:txBody>
          <a:bodyPr wrap="square">
            <a:spAutoFit/>
          </a:bodyPr>
          <a:lstStyle/>
          <a:p>
            <a:r>
              <a:rPr lang="fr-FR" sz="3600" b="1" noProof="0" dirty="0">
                <a:solidFill>
                  <a:srgbClr val="8296A5"/>
                </a:solidFill>
                <a:latin typeface="Aptos" panose="020B0004020202020204" pitchFamily="34" charset="0"/>
              </a:rPr>
              <a:t>Fréquences d’utilisation des ressources </a:t>
            </a:r>
          </a:p>
          <a:p>
            <a:pPr>
              <a:spcBef>
                <a:spcPts val="1800"/>
              </a:spcBef>
            </a:pPr>
            <a:r>
              <a:rPr lang="fr-FR" sz="3200" noProof="0" dirty="0">
                <a:latin typeface="Aptos" panose="020B0004020202020204" pitchFamily="34" charset="0"/>
              </a:rPr>
              <a:t>Les ressources les plus fréquemment sollicitées en santé mentale sont :</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médecin généraliste</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CMP</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service des urgences hospitalières</a:t>
            </a:r>
          </a:p>
          <a:p>
            <a:pPr>
              <a:spcBef>
                <a:spcPts val="1800"/>
              </a:spcBef>
            </a:pPr>
            <a:r>
              <a:rPr lang="fr-FR" sz="3200" noProof="0" dirty="0">
                <a:latin typeface="Aptos" panose="020B0004020202020204" pitchFamily="34" charset="0"/>
              </a:rPr>
              <a:t>Les ressources intermédiaires dans le classement :</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psychiatre libéral</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la PASS généraliste</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Les EMPP </a:t>
            </a:r>
          </a:p>
        </p:txBody>
      </p:sp>
      <p:sp>
        <p:nvSpPr>
          <p:cNvPr id="19" name="ZoneTexte 18">
            <a:extLst>
              <a:ext uri="{FF2B5EF4-FFF2-40B4-BE49-F238E27FC236}">
                <a16:creationId xmlns:a16="http://schemas.microsoft.com/office/drawing/2014/main" id="{F960FBA0-E3B9-2806-1FC1-A3B4C6778477}"/>
              </a:ext>
            </a:extLst>
          </p:cNvPr>
          <p:cNvSpPr txBox="1"/>
          <p:nvPr>
            <p:custDataLst>
              <p:tags r:id="rId11"/>
            </p:custDataLst>
          </p:nvPr>
        </p:nvSpPr>
        <p:spPr>
          <a:xfrm>
            <a:off x="10967230" y="22444088"/>
            <a:ext cx="9287787" cy="6232475"/>
          </a:xfrm>
          <a:prstGeom prst="rect">
            <a:avLst/>
          </a:prstGeom>
          <a:noFill/>
        </p:spPr>
        <p:txBody>
          <a:bodyPr wrap="square">
            <a:spAutoFit/>
          </a:bodyPr>
          <a:lstStyle/>
          <a:p>
            <a:r>
              <a:rPr lang="fr-FR" sz="3200" noProof="0" dirty="0">
                <a:latin typeface="Aptos" panose="020B0004020202020204" pitchFamily="34" charset="0"/>
              </a:rPr>
              <a:t>Les ressources les moins fréquemment utilisées :</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psychologue libéral</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CIDFF (psychologue)</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Centre Frantz Fanon à Montpellier</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les maisons de santé</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CRP (Centre de réhabilitation psychosociale)</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La PASS psychiatrique</a:t>
            </a:r>
          </a:p>
          <a:p>
            <a:pPr>
              <a:spcBef>
                <a:spcPts val="1800"/>
              </a:spcBef>
            </a:pPr>
            <a:r>
              <a:rPr lang="fr-FR" sz="3200" noProof="0" dirty="0">
                <a:latin typeface="Aptos" panose="020B0004020202020204" pitchFamily="34" charset="0"/>
              </a:rPr>
              <a:t>Les ressources non citées : </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Les permanences MdM</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Les gynécologues sans frontière</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Le CASO MdM</a:t>
            </a:r>
          </a:p>
          <a:p>
            <a:pPr marL="723900" lvl="1" indent="-266700">
              <a:buClr>
                <a:schemeClr val="accent2"/>
              </a:buClr>
              <a:buSzPct val="110000"/>
              <a:buFont typeface="Arial" panose="020B0604020202020204" pitchFamily="34" charset="0"/>
              <a:buChar char="•"/>
            </a:pPr>
            <a:r>
              <a:rPr lang="fr-FR" sz="3200" noProof="0" dirty="0">
                <a:latin typeface="Aptos" panose="020B0004020202020204" pitchFamily="34" charset="0"/>
              </a:rPr>
              <a:t>La Case de santé (Toulouse)</a:t>
            </a:r>
          </a:p>
        </p:txBody>
      </p:sp>
      <p:sp>
        <p:nvSpPr>
          <p:cNvPr id="2" name="ZoneTexte 1">
            <a:extLst>
              <a:ext uri="{FF2B5EF4-FFF2-40B4-BE49-F238E27FC236}">
                <a16:creationId xmlns:a16="http://schemas.microsoft.com/office/drawing/2014/main" id="{60A9BBBB-3E4C-F49E-04C0-0D3278006D46}"/>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4 –</a:t>
            </a:r>
          </a:p>
        </p:txBody>
      </p:sp>
      <p:cxnSp>
        <p:nvCxnSpPr>
          <p:cNvPr id="8" name="Connecteur droit 7">
            <a:extLst>
              <a:ext uri="{FF2B5EF4-FFF2-40B4-BE49-F238E27FC236}">
                <a16:creationId xmlns:a16="http://schemas.microsoft.com/office/drawing/2014/main" id="{087AC239-82C9-728B-ED41-84B02D3C470E}"/>
              </a:ext>
            </a:extLst>
          </p:cNvPr>
          <p:cNvCxnSpPr>
            <a:cxnSpLocks/>
          </p:cNvCxnSpPr>
          <p:nvPr>
            <p:custDataLst>
              <p:tags r:id="rId12"/>
            </p:custDataLst>
          </p:nvPr>
        </p:nvCxnSpPr>
        <p:spPr>
          <a:xfrm flipV="1">
            <a:off x="10572150" y="22577438"/>
            <a:ext cx="0" cy="5996406"/>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0AA5462E-AB9F-B54D-05EA-7F5AF66A2412}"/>
              </a:ext>
            </a:extLst>
          </p:cNvPr>
          <p:cNvSpPr txBox="1"/>
          <p:nvPr/>
        </p:nvSpPr>
        <p:spPr>
          <a:xfrm>
            <a:off x="1281068" y="19188752"/>
            <a:ext cx="18575602" cy="461665"/>
          </a:xfrm>
          <a:prstGeom prst="rect">
            <a:avLst/>
          </a:prstGeom>
          <a:noFill/>
        </p:spPr>
        <p:txBody>
          <a:bodyPr wrap="square" rtlCol="0">
            <a:spAutoFit/>
          </a:bodyPr>
          <a:lstStyle/>
          <a:p>
            <a:r>
              <a:rPr lang="fr-FR" sz="2400" i="1" dirty="0"/>
              <a:t>Note de lecture : 14 CADA et CPH sur les 25 répondants déclarent être à moins de 30 minutes d’une PASS généraliste.   </a:t>
            </a:r>
          </a:p>
        </p:txBody>
      </p:sp>
    </p:spTree>
    <p:extLst>
      <p:ext uri="{BB962C8B-B14F-4D97-AF65-F5344CB8AC3E}">
        <p14:creationId xmlns:p14="http://schemas.microsoft.com/office/powerpoint/2010/main" val="2186099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aphique 6">
            <a:extLst>
              <a:ext uri="{FF2B5EF4-FFF2-40B4-BE49-F238E27FC236}">
                <a16:creationId xmlns:a16="http://schemas.microsoft.com/office/drawing/2014/main" id="{11A8A6FE-7A3C-B42F-16CB-1E7B2E55D83E}"/>
              </a:ext>
            </a:extLst>
          </p:cNvPr>
          <p:cNvGraphicFramePr>
            <a:graphicFrameLocks/>
          </p:cNvGraphicFramePr>
          <p:nvPr>
            <p:custDataLst>
              <p:tags r:id="rId1"/>
            </p:custDataLst>
            <p:extLst>
              <p:ext uri="{D42A27DB-BD31-4B8C-83A1-F6EECF244321}">
                <p14:modId xmlns:p14="http://schemas.microsoft.com/office/powerpoint/2010/main" val="3314644101"/>
              </p:ext>
            </p:extLst>
          </p:nvPr>
        </p:nvGraphicFramePr>
        <p:xfrm>
          <a:off x="1335827" y="2306894"/>
          <a:ext cx="18665580" cy="968551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Tableau 9">
            <a:extLst>
              <a:ext uri="{FF2B5EF4-FFF2-40B4-BE49-F238E27FC236}">
                <a16:creationId xmlns:a16="http://schemas.microsoft.com/office/drawing/2014/main" id="{79936512-E466-9BEA-EB99-85D40605AB16}"/>
              </a:ext>
            </a:extLst>
          </p:cNvPr>
          <p:cNvGraphicFramePr>
            <a:graphicFrameLocks noGrp="1"/>
          </p:cNvGraphicFramePr>
          <p:nvPr>
            <p:custDataLst>
              <p:tags r:id="rId2"/>
            </p:custDataLst>
            <p:extLst>
              <p:ext uri="{D42A27DB-BD31-4B8C-83A1-F6EECF244321}">
                <p14:modId xmlns:p14="http://schemas.microsoft.com/office/powerpoint/2010/main" val="2953456009"/>
              </p:ext>
            </p:extLst>
          </p:nvPr>
        </p:nvGraphicFramePr>
        <p:xfrm>
          <a:off x="1293764" y="14033341"/>
          <a:ext cx="18707644" cy="7990046"/>
        </p:xfrm>
        <a:graphic>
          <a:graphicData uri="http://schemas.openxmlformats.org/drawingml/2006/table">
            <a:tbl>
              <a:tblPr firstRow="1" bandRow="1"/>
              <a:tblGrid>
                <a:gridCol w="5449936">
                  <a:extLst>
                    <a:ext uri="{9D8B030D-6E8A-4147-A177-3AD203B41FA5}">
                      <a16:colId xmlns:a16="http://schemas.microsoft.com/office/drawing/2014/main" val="2133418380"/>
                    </a:ext>
                  </a:extLst>
                </a:gridCol>
                <a:gridCol w="2879530">
                  <a:extLst>
                    <a:ext uri="{9D8B030D-6E8A-4147-A177-3AD203B41FA5}">
                      <a16:colId xmlns:a16="http://schemas.microsoft.com/office/drawing/2014/main" val="2352723339"/>
                    </a:ext>
                  </a:extLst>
                </a:gridCol>
                <a:gridCol w="2694085">
                  <a:extLst>
                    <a:ext uri="{9D8B030D-6E8A-4147-A177-3AD203B41FA5}">
                      <a16:colId xmlns:a16="http://schemas.microsoft.com/office/drawing/2014/main" val="1367171733"/>
                    </a:ext>
                  </a:extLst>
                </a:gridCol>
                <a:gridCol w="2694085">
                  <a:extLst>
                    <a:ext uri="{9D8B030D-6E8A-4147-A177-3AD203B41FA5}">
                      <a16:colId xmlns:a16="http://schemas.microsoft.com/office/drawing/2014/main" val="3601558374"/>
                    </a:ext>
                  </a:extLst>
                </a:gridCol>
                <a:gridCol w="2819400">
                  <a:extLst>
                    <a:ext uri="{9D8B030D-6E8A-4147-A177-3AD203B41FA5}">
                      <a16:colId xmlns:a16="http://schemas.microsoft.com/office/drawing/2014/main" val="3472341271"/>
                    </a:ext>
                  </a:extLst>
                </a:gridCol>
                <a:gridCol w="2170608">
                  <a:extLst>
                    <a:ext uri="{9D8B030D-6E8A-4147-A177-3AD203B41FA5}">
                      <a16:colId xmlns:a16="http://schemas.microsoft.com/office/drawing/2014/main" val="1660574529"/>
                    </a:ext>
                  </a:extLst>
                </a:gridCol>
              </a:tblGrid>
              <a:tr h="1489145">
                <a:tc>
                  <a:txBody>
                    <a:bodyPr/>
                    <a:lstStyle/>
                    <a:p>
                      <a:pPr algn="l" fontAlgn="ctr"/>
                      <a:r>
                        <a:rPr lang="fr-FR" sz="2800" b="1" i="0" u="none" strike="noStrike" spc="-100" baseline="0" noProof="0" dirty="0">
                          <a:solidFill>
                            <a:srgbClr val="FFFFFF"/>
                          </a:solidFill>
                          <a:effectLst/>
                          <a:latin typeface="Aptos" panose="020B0004020202020204" pitchFamily="34" charset="0"/>
                        </a:rPr>
                        <a:t> Ressource</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fr-FR" sz="2800" b="1" i="0" u="none" strike="noStrike" spc="-100" baseline="0" noProof="0" dirty="0">
                          <a:solidFill>
                            <a:srgbClr val="FFFFFF"/>
                          </a:solidFill>
                          <a:effectLst/>
                          <a:latin typeface="Aptos" panose="020B0004020202020204" pitchFamily="34" charset="0"/>
                        </a:rPr>
                        <a:t>Accompagnateur choisi par le BPI</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fr-FR" sz="2800" b="1" i="0" u="none" strike="noStrike" noProof="0" dirty="0">
                          <a:solidFill>
                            <a:srgbClr val="FFFFFF"/>
                          </a:solidFill>
                          <a:effectLst/>
                          <a:latin typeface="Aptos" panose="020B0004020202020204" pitchFamily="34" charset="0"/>
                        </a:rPr>
                        <a:t>Interprète professionnel (téléphone)</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fr-FR" sz="2800" b="1" i="0" u="none" strike="noStrike" noProof="0" dirty="0">
                          <a:solidFill>
                            <a:srgbClr val="FFFFFF"/>
                          </a:solidFill>
                          <a:effectLst/>
                          <a:latin typeface="Aptos" panose="020B0004020202020204" pitchFamily="34" charset="0"/>
                        </a:rPr>
                        <a:t>Interprète professionnel (présence)</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fr-FR" sz="2800" b="1" i="0" u="none" strike="noStrike" noProof="0" dirty="0">
                          <a:solidFill>
                            <a:srgbClr val="FFFFFF"/>
                          </a:solidFill>
                          <a:effectLst/>
                          <a:latin typeface="Aptos" panose="020B0004020202020204" pitchFamily="34" charset="0"/>
                        </a:rPr>
                        <a:t>Professionnel de l'opérateur AGIR</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ctr" fontAlgn="ctr"/>
                      <a:r>
                        <a:rPr lang="fr-FR" sz="2800" b="1" i="0" u="none" strike="noStrike" noProof="0" dirty="0">
                          <a:solidFill>
                            <a:srgbClr val="FFFFFF"/>
                          </a:solidFill>
                          <a:effectLst/>
                          <a:latin typeface="Aptos" panose="020B0004020202020204" pitchFamily="34" charset="0"/>
                        </a:rPr>
                        <a:t>Total</a:t>
                      </a:r>
                    </a:p>
                  </a:txBody>
                  <a:tcPr marL="6210" marR="6210" marT="621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920715350"/>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Médecin généraliste</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4</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3</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8</a:t>
                      </a:r>
                    </a:p>
                  </a:txBody>
                  <a:tcPr marL="6210" marR="6210" marT="621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2753674805"/>
                  </a:ext>
                </a:extLst>
              </a:tr>
              <a:tr h="590991">
                <a:tc>
                  <a:txBody>
                    <a:bodyPr/>
                    <a:lstStyle/>
                    <a:p>
                      <a:pPr algn="l" fontAlgn="ctr"/>
                      <a:r>
                        <a:rPr lang="fr-FR" sz="2800" b="0" i="0" u="none" strike="noStrike" spc="-50" baseline="0" noProof="0" dirty="0">
                          <a:solidFill>
                            <a:schemeClr val="tx1"/>
                          </a:solidFill>
                          <a:effectLst/>
                          <a:latin typeface="Aptos" panose="020B0004020202020204" pitchFamily="34" charset="0"/>
                        </a:rPr>
                        <a:t> Service des urgences hospitalières</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3</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3</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8</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44595111"/>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CMP</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3</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3</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7</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383934843"/>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PASS généraliste</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4</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44696790"/>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Psychiatre libéral</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128789463"/>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PASS psychiatrique</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694569760"/>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EMPP</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3939620501"/>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CRP</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05103978"/>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CIDFF (psychologue)</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2</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829936033"/>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Maison de santé</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825305703"/>
                  </a:ext>
                </a:extLst>
              </a:tr>
              <a:tr h="590991">
                <a:tc>
                  <a:txBody>
                    <a:bodyPr/>
                    <a:lstStyle/>
                    <a:p>
                      <a:pPr algn="l" fontAlgn="ctr"/>
                      <a:r>
                        <a:rPr lang="fr-FR" sz="2800" b="0" i="0" u="none" strike="noStrike" noProof="0" dirty="0">
                          <a:solidFill>
                            <a:schemeClr val="tx1"/>
                          </a:solidFill>
                          <a:effectLst/>
                          <a:latin typeface="Aptos" panose="020B0004020202020204" pitchFamily="34" charset="0"/>
                        </a:rPr>
                        <a:t> Centre Frantz Fanon (Montpellier)</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0</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tc>
                  <a:txBody>
                    <a:bodyPr/>
                    <a:lstStyle/>
                    <a:p>
                      <a:pPr algn="ctr" fontAlgn="ctr"/>
                      <a:r>
                        <a:rPr lang="fr-FR" sz="2800" b="0" i="0" u="none" strike="noStrike" noProof="0" dirty="0">
                          <a:solidFill>
                            <a:schemeClr val="tx1"/>
                          </a:solidFill>
                          <a:effectLst/>
                          <a:latin typeface="Aptos" panose="020B0004020202020204" pitchFamily="34" charset="0"/>
                        </a:rPr>
                        <a:t>1</a:t>
                      </a:r>
                    </a:p>
                  </a:txBody>
                  <a:tcPr marL="6210" marR="6210" marT="6210" marB="0" anchor="ctr">
                    <a:lnL>
                      <a:noFill/>
                    </a:lnL>
                    <a:lnR>
                      <a:noFill/>
                    </a:lnR>
                    <a:lnT>
                      <a:noFill/>
                    </a:lnT>
                    <a:lnB>
                      <a:noFill/>
                    </a:lnB>
                    <a:lnTlToBr w="12700" cmpd="sng">
                      <a:noFill/>
                      <a:prstDash val="solid"/>
                    </a:lnTlToBr>
                    <a:lnBlToTr w="12700" cmpd="sng">
                      <a:noFill/>
                      <a:prstDash val="solid"/>
                    </a:lnBlToTr>
                    <a:solidFill>
                      <a:schemeClr val="tx1">
                        <a:lumMod val="20000"/>
                        <a:lumOff val="80000"/>
                      </a:schemeClr>
                    </a:solidFill>
                  </a:tcPr>
                </a:tc>
                <a:extLst>
                  <a:ext uri="{0D108BD9-81ED-4DB2-BD59-A6C34878D82A}">
                    <a16:rowId xmlns:a16="http://schemas.microsoft.com/office/drawing/2014/main" val="1403041184"/>
                  </a:ext>
                </a:extLst>
              </a:tr>
            </a:tbl>
          </a:graphicData>
        </a:graphic>
      </p:graphicFrame>
      <p:sp>
        <p:nvSpPr>
          <p:cNvPr id="11" name="ZoneTexte 10">
            <a:extLst>
              <a:ext uri="{FF2B5EF4-FFF2-40B4-BE49-F238E27FC236}">
                <a16:creationId xmlns:a16="http://schemas.microsoft.com/office/drawing/2014/main" id="{6C8963D3-910C-ED57-7293-7D428C39206F}"/>
              </a:ext>
            </a:extLst>
          </p:cNvPr>
          <p:cNvSpPr txBox="1"/>
          <p:nvPr>
            <p:custDataLst>
              <p:tags r:id="rId3"/>
            </p:custDataLst>
          </p:nvPr>
        </p:nvSpPr>
        <p:spPr>
          <a:xfrm>
            <a:off x="1340153" y="23344100"/>
            <a:ext cx="18707644" cy="3339376"/>
          </a:xfrm>
          <a:prstGeom prst="rect">
            <a:avLst/>
          </a:prstGeom>
          <a:noFill/>
        </p:spPr>
        <p:txBody>
          <a:bodyPr wrap="square">
            <a:spAutoFit/>
          </a:bodyPr>
          <a:lstStyle/>
          <a:p>
            <a:pPr algn="just">
              <a:spcAft>
                <a:spcPts val="1800"/>
              </a:spcAft>
            </a:pPr>
            <a:r>
              <a:rPr lang="fr-FR" sz="3600" b="1" noProof="0" dirty="0">
                <a:solidFill>
                  <a:srgbClr val="8296A5"/>
                </a:solidFill>
                <a:latin typeface="Aptos" panose="020B0004020202020204" pitchFamily="34" charset="0"/>
              </a:rPr>
              <a:t>Financement des interprètes </a:t>
            </a:r>
          </a:p>
          <a:p>
            <a:pPr algn="just"/>
            <a:r>
              <a:rPr lang="fr-FR" sz="3200" noProof="0" dirty="0">
                <a:latin typeface="Aptos" panose="020B0004020202020204" pitchFamily="34" charset="0"/>
              </a:rPr>
              <a:t>La majorité des interprètes mobilisés lors des consultations sont financés par les structures de soins elles-mêmes, tandis que le financement par les opérateurs AGIR reste plus marginal. Le financement par les structures est notamment visible dans les CMP, les médecins généralistes et les PASS généralistes. Certaines ressources, comme les psychiatres libéraux, les CRP, les CASO, ou encore la Case de santé à Toulouse, n'ont pas accès à un financement d’interprétariat.</a:t>
            </a:r>
          </a:p>
        </p:txBody>
      </p:sp>
      <p:sp>
        <p:nvSpPr>
          <p:cNvPr id="12" name="ZoneTexte 11">
            <a:extLst>
              <a:ext uri="{FF2B5EF4-FFF2-40B4-BE49-F238E27FC236}">
                <a16:creationId xmlns:a16="http://schemas.microsoft.com/office/drawing/2014/main" id="{967D24EF-B939-E55C-0D63-610F84D873E2}"/>
              </a:ext>
            </a:extLst>
          </p:cNvPr>
          <p:cNvSpPr txBox="1"/>
          <p:nvPr>
            <p:custDataLst>
              <p:tags r:id="rId4"/>
            </p:custDataLst>
          </p:nvPr>
        </p:nvSpPr>
        <p:spPr>
          <a:xfrm>
            <a:off x="1293763" y="13047794"/>
            <a:ext cx="13434608" cy="646331"/>
          </a:xfrm>
          <a:prstGeom prst="rect">
            <a:avLst/>
          </a:prstGeom>
          <a:noFill/>
        </p:spPr>
        <p:txBody>
          <a:bodyPr wrap="square">
            <a:spAutoFit/>
          </a:bodyPr>
          <a:lstStyle/>
          <a:p>
            <a:r>
              <a:rPr lang="fr-FR" sz="3600" b="1" noProof="0" dirty="0">
                <a:solidFill>
                  <a:srgbClr val="8296A5"/>
                </a:solidFill>
                <a:latin typeface="Aptos" panose="020B0004020202020204" pitchFamily="34" charset="0"/>
              </a:rPr>
              <a:t>Présence de facilitateurs selon les ressources sollicitées </a:t>
            </a:r>
          </a:p>
        </p:txBody>
      </p:sp>
      <p:sp>
        <p:nvSpPr>
          <p:cNvPr id="4" name="ZoneTexte 3">
            <a:extLst>
              <a:ext uri="{FF2B5EF4-FFF2-40B4-BE49-F238E27FC236}">
                <a16:creationId xmlns:a16="http://schemas.microsoft.com/office/drawing/2014/main" id="{9C1B88E7-82A1-EB32-4AD5-A44486143B92}"/>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5 –</a:t>
            </a:r>
          </a:p>
        </p:txBody>
      </p:sp>
      <p:sp>
        <p:nvSpPr>
          <p:cNvPr id="6" name="Rectangle 5">
            <a:extLst>
              <a:ext uri="{FF2B5EF4-FFF2-40B4-BE49-F238E27FC236}">
                <a16:creationId xmlns:a16="http://schemas.microsoft.com/office/drawing/2014/main" id="{31B9B1BA-6F80-BC37-3C9C-2D9C6D1E8264}"/>
              </a:ext>
            </a:extLst>
          </p:cNvPr>
          <p:cNvSpPr/>
          <p:nvPr/>
        </p:nvSpPr>
        <p:spPr>
          <a:xfrm>
            <a:off x="1293763" y="1999644"/>
            <a:ext cx="18622334" cy="9685519"/>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 name="ZoneTexte 1">
            <a:extLst>
              <a:ext uri="{FF2B5EF4-FFF2-40B4-BE49-F238E27FC236}">
                <a16:creationId xmlns:a16="http://schemas.microsoft.com/office/drawing/2014/main" id="{446FDC66-154F-24BB-CDD1-D40EAD77AB31}"/>
              </a:ext>
            </a:extLst>
          </p:cNvPr>
          <p:cNvSpPr txBox="1"/>
          <p:nvPr/>
        </p:nvSpPr>
        <p:spPr>
          <a:xfrm>
            <a:off x="1293763" y="11793546"/>
            <a:ext cx="18575602" cy="461665"/>
          </a:xfrm>
          <a:prstGeom prst="rect">
            <a:avLst/>
          </a:prstGeom>
          <a:noFill/>
        </p:spPr>
        <p:txBody>
          <a:bodyPr wrap="square" rtlCol="0">
            <a:spAutoFit/>
          </a:bodyPr>
          <a:lstStyle/>
          <a:p>
            <a:r>
              <a:rPr lang="fr-FR" sz="2400" i="1" dirty="0"/>
              <a:t>Note de lecture : 8 opérateurs Agir sur les 9 répondants déclarent connaitre et solliciter un CMP.   </a:t>
            </a:r>
          </a:p>
        </p:txBody>
      </p:sp>
      <p:sp>
        <p:nvSpPr>
          <p:cNvPr id="3" name="ZoneTexte 2">
            <a:extLst>
              <a:ext uri="{FF2B5EF4-FFF2-40B4-BE49-F238E27FC236}">
                <a16:creationId xmlns:a16="http://schemas.microsoft.com/office/drawing/2014/main" id="{71C78E02-BF02-BD4D-C5CC-98818C14E512}"/>
              </a:ext>
            </a:extLst>
          </p:cNvPr>
          <p:cNvSpPr txBox="1"/>
          <p:nvPr/>
        </p:nvSpPr>
        <p:spPr>
          <a:xfrm>
            <a:off x="1340495" y="22131770"/>
            <a:ext cx="18575602" cy="830997"/>
          </a:xfrm>
          <a:prstGeom prst="rect">
            <a:avLst/>
          </a:prstGeom>
          <a:noFill/>
        </p:spPr>
        <p:txBody>
          <a:bodyPr wrap="square" rtlCol="0">
            <a:spAutoFit/>
          </a:bodyPr>
          <a:lstStyle/>
          <a:p>
            <a:r>
              <a:rPr lang="fr-FR" sz="2400" i="1" dirty="0"/>
              <a:t>Note de lecture : Lors d’une consultation au service des urgences hospitalières, 1 opérateurs Agir sur les 9 répondants déclare la présence d’un interprète professionnel. </a:t>
            </a:r>
          </a:p>
        </p:txBody>
      </p:sp>
    </p:spTree>
    <p:extLst>
      <p:ext uri="{BB962C8B-B14F-4D97-AF65-F5344CB8AC3E}">
        <p14:creationId xmlns:p14="http://schemas.microsoft.com/office/powerpoint/2010/main" val="3259769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DCE42C-A27C-012C-E6AB-88A464E1355D}"/>
              </a:ext>
            </a:extLst>
          </p:cNvPr>
          <p:cNvSpPr txBox="1"/>
          <p:nvPr>
            <p:custDataLst>
              <p:tags r:id="rId1"/>
            </p:custDataLst>
          </p:nvPr>
        </p:nvSpPr>
        <p:spPr>
          <a:xfrm>
            <a:off x="1334785" y="1947965"/>
            <a:ext cx="7593253" cy="646331"/>
          </a:xfrm>
          <a:prstGeom prst="rect">
            <a:avLst/>
          </a:prstGeom>
          <a:solidFill>
            <a:srgbClr val="2B889B"/>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latin typeface="Aptos" panose="020B0004020202020204" pitchFamily="34" charset="0"/>
              </a:rPr>
              <a:t> Données des CADA et CPH</a:t>
            </a:r>
          </a:p>
        </p:txBody>
      </p:sp>
      <p:graphicFrame>
        <p:nvGraphicFramePr>
          <p:cNvPr id="4" name="Graphique 3">
            <a:extLst>
              <a:ext uri="{FF2B5EF4-FFF2-40B4-BE49-F238E27FC236}">
                <a16:creationId xmlns:a16="http://schemas.microsoft.com/office/drawing/2014/main" id="{6B1BCE39-DA62-429F-6CBA-CDE91F6C81C2}"/>
              </a:ext>
            </a:extLst>
          </p:cNvPr>
          <p:cNvGraphicFramePr>
            <a:graphicFrameLocks/>
          </p:cNvGraphicFramePr>
          <p:nvPr>
            <p:extLst>
              <p:ext uri="{D42A27DB-BD31-4B8C-83A1-F6EECF244321}">
                <p14:modId xmlns:p14="http://schemas.microsoft.com/office/powerpoint/2010/main" val="2770839666"/>
              </p:ext>
            </p:extLst>
          </p:nvPr>
        </p:nvGraphicFramePr>
        <p:xfrm>
          <a:off x="1290557" y="2750448"/>
          <a:ext cx="18419843" cy="10355954"/>
        </p:xfrm>
        <a:graphic>
          <a:graphicData uri="http://schemas.openxmlformats.org/drawingml/2006/chart">
            <c:chart xmlns:c="http://schemas.openxmlformats.org/drawingml/2006/chart" xmlns:r="http://schemas.openxmlformats.org/officeDocument/2006/relationships" r:id="rId7"/>
          </a:graphicData>
        </a:graphic>
      </p:graphicFrame>
      <p:sp>
        <p:nvSpPr>
          <p:cNvPr id="6" name="ZoneTexte 5">
            <a:extLst>
              <a:ext uri="{FF2B5EF4-FFF2-40B4-BE49-F238E27FC236}">
                <a16:creationId xmlns:a16="http://schemas.microsoft.com/office/drawing/2014/main" id="{EF59C080-4F5E-94F4-8F73-E747D3B90E78}"/>
              </a:ext>
            </a:extLst>
          </p:cNvPr>
          <p:cNvSpPr txBox="1"/>
          <p:nvPr>
            <p:custDataLst>
              <p:tags r:id="rId2"/>
            </p:custDataLst>
          </p:nvPr>
        </p:nvSpPr>
        <p:spPr>
          <a:xfrm>
            <a:off x="1334785" y="14642615"/>
            <a:ext cx="7877506" cy="5740033"/>
          </a:xfrm>
          <a:prstGeom prst="rect">
            <a:avLst/>
          </a:prstGeom>
          <a:noFill/>
        </p:spPr>
        <p:txBody>
          <a:bodyPr wrap="square">
            <a:spAutoFit/>
          </a:bodyPr>
          <a:lstStyle/>
          <a:p>
            <a:r>
              <a:rPr lang="fr-FR" sz="3200" noProof="0" dirty="0">
                <a:latin typeface="Aptos" panose="020B0004020202020204" pitchFamily="34" charset="0"/>
              </a:rPr>
              <a:t>Les ressources les plus fréquemment sollicitées en santé mentale sont :</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CMP</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Médecin généraliste</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Service des urgences hospitalières</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PASS généraliste</a:t>
            </a:r>
          </a:p>
          <a:p>
            <a:pPr>
              <a:spcBef>
                <a:spcPts val="1800"/>
              </a:spcBef>
            </a:pPr>
            <a:r>
              <a:rPr lang="fr-FR" sz="3200" noProof="0" dirty="0">
                <a:latin typeface="Aptos" panose="020B0004020202020204" pitchFamily="34" charset="0"/>
              </a:rPr>
              <a:t>Les ressources intermédiaires dans le classement :</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EMPP</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Psychologue libéral</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PASS psychiatrique</a:t>
            </a:r>
          </a:p>
        </p:txBody>
      </p:sp>
      <p:sp>
        <p:nvSpPr>
          <p:cNvPr id="9" name="ZoneTexte 8">
            <a:extLst>
              <a:ext uri="{FF2B5EF4-FFF2-40B4-BE49-F238E27FC236}">
                <a16:creationId xmlns:a16="http://schemas.microsoft.com/office/drawing/2014/main" id="{645E8571-2FC1-C88A-B1D4-A85B853E195E}"/>
              </a:ext>
            </a:extLst>
          </p:cNvPr>
          <p:cNvSpPr txBox="1"/>
          <p:nvPr>
            <p:custDataLst>
              <p:tags r:id="rId3"/>
            </p:custDataLst>
          </p:nvPr>
        </p:nvSpPr>
        <p:spPr>
          <a:xfrm>
            <a:off x="10691812" y="14642615"/>
            <a:ext cx="7877506" cy="5740033"/>
          </a:xfrm>
          <a:prstGeom prst="rect">
            <a:avLst/>
          </a:prstGeom>
          <a:noFill/>
        </p:spPr>
        <p:txBody>
          <a:bodyPr wrap="square">
            <a:spAutoFit/>
          </a:bodyPr>
          <a:lstStyle/>
          <a:p>
            <a:r>
              <a:rPr lang="fr-FR" sz="3200" noProof="0" dirty="0">
                <a:latin typeface="Aptos" panose="020B0004020202020204" pitchFamily="34" charset="0"/>
              </a:rPr>
              <a:t>Les ressources les moins fréquemment utilisées :</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Hôpital / clinique psychiatrique </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Psychiatre libéral</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Maison de santé</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Centre Frantz Fanon Montpellier</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La Case de santé à Toulouse</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Gynécologues sans frontières</a:t>
            </a:r>
          </a:p>
          <a:p>
            <a:pPr>
              <a:spcBef>
                <a:spcPts val="1800"/>
              </a:spcBef>
            </a:pPr>
            <a:r>
              <a:rPr lang="fr-FR" sz="3200" noProof="0" dirty="0">
                <a:latin typeface="Aptos" panose="020B0004020202020204" pitchFamily="34" charset="0"/>
              </a:rPr>
              <a:t>Les ressources non citées :</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CRP</a:t>
            </a:r>
          </a:p>
          <a:p>
            <a:pPr marL="914400" lvl="1" indent="-457200">
              <a:buClr>
                <a:schemeClr val="accent1"/>
              </a:buClr>
              <a:buSzPct val="110000"/>
              <a:buFont typeface="Arial" panose="020B0604020202020204" pitchFamily="34" charset="0"/>
              <a:buChar char="•"/>
            </a:pPr>
            <a:r>
              <a:rPr lang="fr-FR" sz="3200" noProof="0" dirty="0">
                <a:latin typeface="Aptos" panose="020B0004020202020204" pitchFamily="34" charset="0"/>
              </a:rPr>
              <a:t>Permanences MDM</a:t>
            </a:r>
          </a:p>
        </p:txBody>
      </p:sp>
      <p:sp>
        <p:nvSpPr>
          <p:cNvPr id="13" name="ZoneTexte 12">
            <a:extLst>
              <a:ext uri="{FF2B5EF4-FFF2-40B4-BE49-F238E27FC236}">
                <a16:creationId xmlns:a16="http://schemas.microsoft.com/office/drawing/2014/main" id="{F83CD3EC-EF05-1E4D-8599-9B41AC17733B}"/>
              </a:ext>
            </a:extLst>
          </p:cNvPr>
          <p:cNvSpPr txBox="1"/>
          <p:nvPr>
            <p:custDataLst>
              <p:tags r:id="rId4"/>
            </p:custDataLst>
          </p:nvPr>
        </p:nvSpPr>
        <p:spPr>
          <a:xfrm>
            <a:off x="1293763" y="20641908"/>
            <a:ext cx="8979073" cy="646331"/>
          </a:xfrm>
          <a:prstGeom prst="rect">
            <a:avLst/>
          </a:prstGeom>
          <a:noFill/>
        </p:spPr>
        <p:txBody>
          <a:bodyPr wrap="square">
            <a:spAutoFit/>
          </a:bodyPr>
          <a:lstStyle/>
          <a:p>
            <a:r>
              <a:rPr lang="fr-FR" sz="3600" b="1" noProof="0" dirty="0">
                <a:solidFill>
                  <a:srgbClr val="8296A5"/>
                </a:solidFill>
                <a:latin typeface="Aptos" panose="020B0004020202020204" pitchFamily="34" charset="0"/>
              </a:rPr>
              <a:t>Présence de facilitateurs </a:t>
            </a:r>
          </a:p>
        </p:txBody>
      </p:sp>
      <p:graphicFrame>
        <p:nvGraphicFramePr>
          <p:cNvPr id="14" name="Tableau 13">
            <a:extLst>
              <a:ext uri="{FF2B5EF4-FFF2-40B4-BE49-F238E27FC236}">
                <a16:creationId xmlns:a16="http://schemas.microsoft.com/office/drawing/2014/main" id="{B2358BD8-D7CD-F587-778F-9B5DDA9E1D16}"/>
              </a:ext>
            </a:extLst>
          </p:cNvPr>
          <p:cNvGraphicFramePr>
            <a:graphicFrameLocks noGrp="1"/>
          </p:cNvGraphicFramePr>
          <p:nvPr>
            <p:custDataLst>
              <p:tags r:id="rId5"/>
            </p:custDataLst>
            <p:extLst>
              <p:ext uri="{D42A27DB-BD31-4B8C-83A1-F6EECF244321}">
                <p14:modId xmlns:p14="http://schemas.microsoft.com/office/powerpoint/2010/main" val="1080511014"/>
              </p:ext>
            </p:extLst>
          </p:nvPr>
        </p:nvGraphicFramePr>
        <p:xfrm>
          <a:off x="1293763" y="21465290"/>
          <a:ext cx="18707645" cy="6792237"/>
        </p:xfrm>
        <a:graphic>
          <a:graphicData uri="http://schemas.openxmlformats.org/drawingml/2006/table">
            <a:tbl>
              <a:tblPr>
                <a:tableStyleId>{5C22544A-7EE6-4342-B048-85BDC9FD1C3A}</a:tableStyleId>
              </a:tblPr>
              <a:tblGrid>
                <a:gridCol w="5602337">
                  <a:extLst>
                    <a:ext uri="{9D8B030D-6E8A-4147-A177-3AD203B41FA5}">
                      <a16:colId xmlns:a16="http://schemas.microsoft.com/office/drawing/2014/main" val="2457658066"/>
                    </a:ext>
                  </a:extLst>
                </a:gridCol>
                <a:gridCol w="2971800">
                  <a:extLst>
                    <a:ext uri="{9D8B030D-6E8A-4147-A177-3AD203B41FA5}">
                      <a16:colId xmlns:a16="http://schemas.microsoft.com/office/drawing/2014/main" val="2007720587"/>
                    </a:ext>
                  </a:extLst>
                </a:gridCol>
                <a:gridCol w="2838450">
                  <a:extLst>
                    <a:ext uri="{9D8B030D-6E8A-4147-A177-3AD203B41FA5}">
                      <a16:colId xmlns:a16="http://schemas.microsoft.com/office/drawing/2014/main" val="1554593248"/>
                    </a:ext>
                  </a:extLst>
                </a:gridCol>
                <a:gridCol w="2667000">
                  <a:extLst>
                    <a:ext uri="{9D8B030D-6E8A-4147-A177-3AD203B41FA5}">
                      <a16:colId xmlns:a16="http://schemas.microsoft.com/office/drawing/2014/main" val="1806587417"/>
                    </a:ext>
                  </a:extLst>
                </a:gridCol>
                <a:gridCol w="2476502">
                  <a:extLst>
                    <a:ext uri="{9D8B030D-6E8A-4147-A177-3AD203B41FA5}">
                      <a16:colId xmlns:a16="http://schemas.microsoft.com/office/drawing/2014/main" val="3608419635"/>
                    </a:ext>
                  </a:extLst>
                </a:gridCol>
                <a:gridCol w="2151556">
                  <a:extLst>
                    <a:ext uri="{9D8B030D-6E8A-4147-A177-3AD203B41FA5}">
                      <a16:colId xmlns:a16="http://schemas.microsoft.com/office/drawing/2014/main" val="2508377972"/>
                    </a:ext>
                  </a:extLst>
                </a:gridCol>
              </a:tblGrid>
              <a:tr h="1676143">
                <a:tc>
                  <a:txBody>
                    <a:bodyPr/>
                    <a:lstStyle/>
                    <a:p>
                      <a:pPr algn="l" fontAlgn="ctr">
                        <a:buNone/>
                      </a:pPr>
                      <a:r>
                        <a:rPr lang="fr-FR" sz="2800" b="1" u="none" strike="noStrike" noProof="0" dirty="0">
                          <a:solidFill>
                            <a:schemeClr val="bg1"/>
                          </a:solidFill>
                          <a:effectLst/>
                          <a:latin typeface="Aptos" panose="020B0004020202020204" pitchFamily="34" charset="0"/>
                        </a:rPr>
                        <a:t> Ressource</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tc>
                  <a:txBody>
                    <a:bodyPr/>
                    <a:lstStyle/>
                    <a:p>
                      <a:pPr algn="ctr" fontAlgn="ctr">
                        <a:buNone/>
                      </a:pPr>
                      <a:r>
                        <a:rPr lang="fr-FR" sz="2800" b="1" u="none" strike="noStrike" noProof="0" dirty="0">
                          <a:solidFill>
                            <a:schemeClr val="bg1"/>
                          </a:solidFill>
                          <a:effectLst/>
                          <a:latin typeface="Aptos" panose="020B0004020202020204" pitchFamily="34" charset="0"/>
                        </a:rPr>
                        <a:t>Accompagnateur choisi par le </a:t>
                      </a:r>
                      <a:br>
                        <a:rPr lang="fr-FR" sz="2800" b="1" u="none" strike="noStrike" noProof="0" dirty="0">
                          <a:solidFill>
                            <a:schemeClr val="bg1"/>
                          </a:solidFill>
                          <a:effectLst/>
                          <a:latin typeface="Aptos" panose="020B0004020202020204" pitchFamily="34" charset="0"/>
                        </a:rPr>
                      </a:br>
                      <a:r>
                        <a:rPr lang="fr-FR" sz="2800" b="1" u="none" strike="noStrike" noProof="0" dirty="0">
                          <a:solidFill>
                            <a:schemeClr val="bg1"/>
                          </a:solidFill>
                          <a:effectLst/>
                          <a:latin typeface="Aptos" panose="020B0004020202020204" pitchFamily="34" charset="0"/>
                        </a:rPr>
                        <a:t>DA / BPI</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tc>
                  <a:txBody>
                    <a:bodyPr/>
                    <a:lstStyle/>
                    <a:p>
                      <a:pPr algn="ctr" fontAlgn="ctr">
                        <a:buNone/>
                      </a:pPr>
                      <a:r>
                        <a:rPr lang="fr-FR" sz="2800" b="1" u="none" strike="noStrike" noProof="0" dirty="0">
                          <a:solidFill>
                            <a:schemeClr val="bg1"/>
                          </a:solidFill>
                          <a:effectLst/>
                          <a:latin typeface="Aptos" panose="020B0004020202020204" pitchFamily="34" charset="0"/>
                        </a:rPr>
                        <a:t>Interprète professionnel (téléphone)</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tc>
                  <a:txBody>
                    <a:bodyPr/>
                    <a:lstStyle/>
                    <a:p>
                      <a:pPr algn="ctr" fontAlgn="ctr">
                        <a:buNone/>
                      </a:pPr>
                      <a:r>
                        <a:rPr lang="fr-FR" sz="2800" b="1" u="none" strike="noStrike" noProof="0" dirty="0">
                          <a:solidFill>
                            <a:schemeClr val="bg1"/>
                          </a:solidFill>
                          <a:effectLst/>
                          <a:latin typeface="Aptos" panose="020B0004020202020204" pitchFamily="34" charset="0"/>
                        </a:rPr>
                        <a:t>Interprète professionnel (présence)</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tc>
                  <a:txBody>
                    <a:bodyPr/>
                    <a:lstStyle/>
                    <a:p>
                      <a:pPr algn="ctr" fontAlgn="ctr">
                        <a:buNone/>
                      </a:pPr>
                      <a:r>
                        <a:rPr lang="fr-FR" sz="2800" b="1" u="none" strike="noStrike" noProof="0" dirty="0">
                          <a:solidFill>
                            <a:schemeClr val="bg1"/>
                          </a:solidFill>
                          <a:effectLst/>
                          <a:latin typeface="Aptos" panose="020B0004020202020204" pitchFamily="34" charset="0"/>
                        </a:rPr>
                        <a:t>Professionnel du CADA/CPH</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tc>
                  <a:txBody>
                    <a:bodyPr/>
                    <a:lstStyle/>
                    <a:p>
                      <a:pPr algn="ctr" fontAlgn="ctr">
                        <a:buNone/>
                      </a:pPr>
                      <a:r>
                        <a:rPr lang="fr-FR" sz="2800" b="1" u="none" strike="noStrike" noProof="0" dirty="0">
                          <a:solidFill>
                            <a:schemeClr val="bg1"/>
                          </a:solidFill>
                          <a:effectLst/>
                          <a:latin typeface="Aptos" panose="020B0004020202020204" pitchFamily="34" charset="0"/>
                        </a:rPr>
                        <a:t>Total</a:t>
                      </a:r>
                      <a:endParaRPr lang="fr-FR" sz="2800" b="1" i="0" u="none" strike="noStrike" noProof="0" dirty="0">
                        <a:solidFill>
                          <a:schemeClr val="bg1"/>
                        </a:solidFill>
                        <a:effectLst/>
                        <a:latin typeface="Aptos Narrow" panose="020B000402020202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chemeClr val="accent1"/>
                    </a:solidFill>
                  </a:tcPr>
                </a:tc>
                <a:extLst>
                  <a:ext uri="{0D108BD9-81ED-4DB2-BD59-A6C34878D82A}">
                    <a16:rowId xmlns:a16="http://schemas.microsoft.com/office/drawing/2014/main" val="3391678284"/>
                  </a:ext>
                </a:extLst>
              </a:tr>
              <a:tr h="566968">
                <a:tc>
                  <a:txBody>
                    <a:bodyPr/>
                    <a:lstStyle/>
                    <a:p>
                      <a:pPr algn="l" fontAlgn="ctr">
                        <a:buNone/>
                      </a:pPr>
                      <a:r>
                        <a:rPr lang="fr-FR" sz="2800" u="none" strike="noStrike" noProof="0" dirty="0">
                          <a:effectLst/>
                          <a:latin typeface="Aptos" panose="020B0004020202020204" pitchFamily="34" charset="0"/>
                        </a:rPr>
                        <a:t> Médecin généraliste</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22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extLst>
                  <a:ext uri="{0D108BD9-81ED-4DB2-BD59-A6C34878D82A}">
                    <a16:rowId xmlns:a16="http://schemas.microsoft.com/office/drawing/2014/main" val="3959416838"/>
                  </a:ext>
                </a:extLst>
              </a:tr>
              <a:tr h="580350">
                <a:tc>
                  <a:txBody>
                    <a:bodyPr/>
                    <a:lstStyle/>
                    <a:p>
                      <a:pPr algn="l" fontAlgn="ctr">
                        <a:buNone/>
                      </a:pPr>
                      <a:r>
                        <a:rPr lang="fr-FR" sz="2800" u="none" strike="noStrike" noProof="0" dirty="0">
                          <a:effectLst/>
                          <a:latin typeface="Aptos" panose="020B0004020202020204" pitchFamily="34" charset="0"/>
                        </a:rPr>
                        <a:t> Service des urgences hospitalières</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8</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30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extLst>
                  <a:ext uri="{0D108BD9-81ED-4DB2-BD59-A6C34878D82A}">
                    <a16:rowId xmlns:a16="http://schemas.microsoft.com/office/drawing/2014/main" val="3160224293"/>
                  </a:ext>
                </a:extLst>
              </a:tr>
              <a:tr h="566968">
                <a:tc>
                  <a:txBody>
                    <a:bodyPr/>
                    <a:lstStyle/>
                    <a:p>
                      <a:pPr algn="l" fontAlgn="ctr">
                        <a:buNone/>
                      </a:pPr>
                      <a:r>
                        <a:rPr lang="fr-FR" sz="2800" u="none" strike="noStrike" noProof="0" dirty="0">
                          <a:effectLst/>
                          <a:latin typeface="Aptos" panose="020B0004020202020204" pitchFamily="34" charset="0"/>
                        </a:rPr>
                        <a:t> Hôpital/Clinique psychiatrique</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extLst>
                  <a:ext uri="{0D108BD9-81ED-4DB2-BD59-A6C34878D82A}">
                    <a16:rowId xmlns:a16="http://schemas.microsoft.com/office/drawing/2014/main" val="967410202"/>
                  </a:ext>
                </a:extLst>
              </a:tr>
              <a:tr h="566968">
                <a:tc>
                  <a:txBody>
                    <a:bodyPr/>
                    <a:lstStyle/>
                    <a:p>
                      <a:pPr algn="l" fontAlgn="ctr">
                        <a:buNone/>
                      </a:pPr>
                      <a:r>
                        <a:rPr lang="fr-FR" sz="2800" u="none" strike="noStrike" noProof="0" dirty="0">
                          <a:effectLst/>
                          <a:latin typeface="Aptos" panose="020B0004020202020204" pitchFamily="34" charset="0"/>
                        </a:rPr>
                        <a:t> CMP</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6</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9</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27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extLst>
                  <a:ext uri="{0D108BD9-81ED-4DB2-BD59-A6C34878D82A}">
                    <a16:rowId xmlns:a16="http://schemas.microsoft.com/office/drawing/2014/main" val="1546112705"/>
                  </a:ext>
                </a:extLst>
              </a:tr>
              <a:tr h="566968">
                <a:tc>
                  <a:txBody>
                    <a:bodyPr/>
                    <a:lstStyle/>
                    <a:p>
                      <a:pPr algn="l" fontAlgn="ctr">
                        <a:buNone/>
                      </a:pPr>
                      <a:r>
                        <a:rPr lang="fr-FR" sz="2800" u="none" strike="noStrike" noProof="0" dirty="0">
                          <a:effectLst/>
                          <a:latin typeface="Aptos" panose="020B0004020202020204" pitchFamily="34" charset="0"/>
                        </a:rPr>
                        <a:t> Psychologue libéral</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7</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extLst>
                  <a:ext uri="{0D108BD9-81ED-4DB2-BD59-A6C34878D82A}">
                    <a16:rowId xmlns:a16="http://schemas.microsoft.com/office/drawing/2014/main" val="470479807"/>
                  </a:ext>
                </a:extLst>
              </a:tr>
              <a:tr h="566968">
                <a:tc>
                  <a:txBody>
                    <a:bodyPr/>
                    <a:lstStyle/>
                    <a:p>
                      <a:pPr algn="l" fontAlgn="ctr">
                        <a:buNone/>
                      </a:pPr>
                      <a:r>
                        <a:rPr lang="fr-FR" sz="2800" u="none" strike="noStrike" noProof="0" dirty="0">
                          <a:effectLst/>
                          <a:latin typeface="Aptos" panose="020B0004020202020204" pitchFamily="34" charset="0"/>
                        </a:rPr>
                        <a:t> Psychiatre libéral</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3</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5</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extLst>
                  <a:ext uri="{0D108BD9-81ED-4DB2-BD59-A6C34878D82A}">
                    <a16:rowId xmlns:a16="http://schemas.microsoft.com/office/drawing/2014/main" val="1680409013"/>
                  </a:ext>
                </a:extLst>
              </a:tr>
              <a:tr h="566968">
                <a:tc>
                  <a:txBody>
                    <a:bodyPr/>
                    <a:lstStyle/>
                    <a:p>
                      <a:pPr algn="l" fontAlgn="ctr">
                        <a:buNone/>
                      </a:pPr>
                      <a:r>
                        <a:rPr lang="fr-FR" sz="2800" u="none" strike="noStrike" noProof="0" dirty="0">
                          <a:effectLst/>
                          <a:latin typeface="Aptos" panose="020B0004020202020204" pitchFamily="34" charset="0"/>
                        </a:rPr>
                        <a:t> PASS généraliste</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8</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19</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tx1">
                        <a:lumMod val="20000"/>
                        <a:lumOff val="80000"/>
                      </a:schemeClr>
                    </a:solidFill>
                  </a:tcPr>
                </a:tc>
                <a:extLst>
                  <a:ext uri="{0D108BD9-81ED-4DB2-BD59-A6C34878D82A}">
                    <a16:rowId xmlns:a16="http://schemas.microsoft.com/office/drawing/2014/main" val="273277179"/>
                  </a:ext>
                </a:extLst>
              </a:tr>
              <a:tr h="566968">
                <a:tc>
                  <a:txBody>
                    <a:bodyPr/>
                    <a:lstStyle/>
                    <a:p>
                      <a:pPr algn="l" fontAlgn="ctr">
                        <a:buNone/>
                      </a:pPr>
                      <a:r>
                        <a:rPr lang="fr-FR" sz="2800" u="none" strike="noStrike" noProof="0" dirty="0">
                          <a:effectLst/>
                          <a:latin typeface="Aptos" panose="020B0004020202020204" pitchFamily="34" charset="0"/>
                        </a:rPr>
                        <a:t> PASS psychiatrique</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2</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tc>
                  <a:txBody>
                    <a:bodyPr/>
                    <a:lstStyle/>
                    <a:p>
                      <a:pPr algn="ctr" fontAlgn="ctr">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solidFill>
                      <a:schemeClr val="bg1"/>
                    </a:solidFill>
                  </a:tcPr>
                </a:tc>
                <a:extLst>
                  <a:ext uri="{0D108BD9-81ED-4DB2-BD59-A6C34878D82A}">
                    <a16:rowId xmlns:a16="http://schemas.microsoft.com/office/drawing/2014/main" val="482720528"/>
                  </a:ext>
                </a:extLst>
              </a:tr>
              <a:tr h="566968">
                <a:tc>
                  <a:txBody>
                    <a:bodyPr/>
                    <a:lstStyle/>
                    <a:p>
                      <a:pPr algn="l" fontAlgn="ctr">
                        <a:buNone/>
                      </a:pPr>
                      <a:r>
                        <a:rPr lang="fr-FR" sz="2800" u="none" strike="noStrike" noProof="0" dirty="0">
                          <a:effectLst/>
                          <a:latin typeface="Aptos" panose="020B0004020202020204" pitchFamily="34" charset="0"/>
                        </a:rPr>
                        <a:t> EMPP</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4</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0</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11</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tc>
                  <a:txBody>
                    <a:bodyPr/>
                    <a:lstStyle/>
                    <a:p>
                      <a:pPr algn="ctr" fontAlgn="ctr">
                        <a:buNone/>
                      </a:pPr>
                      <a:r>
                        <a:rPr lang="fr-FR" sz="2800" u="none" strike="noStrike" noProof="0" dirty="0">
                          <a:effectLst/>
                          <a:latin typeface="Aptos" panose="020B0004020202020204" pitchFamily="34" charset="0"/>
                        </a:rPr>
                        <a:t>19</a:t>
                      </a:r>
                      <a:endParaRPr lang="fr-FR" sz="2800" b="0" i="0" u="none" strike="noStrike" noProof="0" dirty="0">
                        <a:solidFill>
                          <a:srgbClr val="000000"/>
                        </a:solidFill>
                        <a:effectLst/>
                        <a:latin typeface="Aptos Narrow" panose="020B000402020202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1585678294"/>
                  </a:ext>
                </a:extLst>
              </a:tr>
            </a:tbl>
          </a:graphicData>
        </a:graphic>
      </p:graphicFrame>
      <p:sp>
        <p:nvSpPr>
          <p:cNvPr id="3" name="ZoneTexte 2">
            <a:extLst>
              <a:ext uri="{FF2B5EF4-FFF2-40B4-BE49-F238E27FC236}">
                <a16:creationId xmlns:a16="http://schemas.microsoft.com/office/drawing/2014/main" id="{F5B8E49E-9075-A542-5E95-3A9BCE2BBD52}"/>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6 –</a:t>
            </a:r>
          </a:p>
        </p:txBody>
      </p:sp>
      <p:sp>
        <p:nvSpPr>
          <p:cNvPr id="8" name="ZoneTexte 7">
            <a:extLst>
              <a:ext uri="{FF2B5EF4-FFF2-40B4-BE49-F238E27FC236}">
                <a16:creationId xmlns:a16="http://schemas.microsoft.com/office/drawing/2014/main" id="{DBD2156C-341D-1AA5-A3FF-0C035D961656}"/>
              </a:ext>
            </a:extLst>
          </p:cNvPr>
          <p:cNvSpPr txBox="1"/>
          <p:nvPr/>
        </p:nvSpPr>
        <p:spPr>
          <a:xfrm>
            <a:off x="1290557" y="13819234"/>
            <a:ext cx="10696574" cy="646331"/>
          </a:xfrm>
          <a:prstGeom prst="rect">
            <a:avLst/>
          </a:prstGeom>
          <a:noFill/>
        </p:spPr>
        <p:txBody>
          <a:bodyPr wrap="square">
            <a:spAutoFit/>
          </a:bodyPr>
          <a:lstStyle/>
          <a:p>
            <a:r>
              <a:rPr lang="fr-FR" sz="3600" b="1" noProof="0" dirty="0">
                <a:solidFill>
                  <a:srgbClr val="8296A5"/>
                </a:solidFill>
                <a:latin typeface="Aptos" panose="020B0004020202020204" pitchFamily="34" charset="0"/>
              </a:rPr>
              <a:t>Fréquences d’utilisation des ressources</a:t>
            </a:r>
          </a:p>
        </p:txBody>
      </p:sp>
      <p:sp>
        <p:nvSpPr>
          <p:cNvPr id="5" name="ZoneTexte 4">
            <a:extLst>
              <a:ext uri="{FF2B5EF4-FFF2-40B4-BE49-F238E27FC236}">
                <a16:creationId xmlns:a16="http://schemas.microsoft.com/office/drawing/2014/main" id="{7D88498E-3347-B96F-9362-88EFFA0F9668}"/>
              </a:ext>
            </a:extLst>
          </p:cNvPr>
          <p:cNvSpPr txBox="1"/>
          <p:nvPr/>
        </p:nvSpPr>
        <p:spPr>
          <a:xfrm>
            <a:off x="1293763" y="13129051"/>
            <a:ext cx="18575602" cy="461665"/>
          </a:xfrm>
          <a:prstGeom prst="rect">
            <a:avLst/>
          </a:prstGeom>
          <a:noFill/>
        </p:spPr>
        <p:txBody>
          <a:bodyPr wrap="square" rtlCol="0">
            <a:spAutoFit/>
          </a:bodyPr>
          <a:lstStyle/>
          <a:p>
            <a:r>
              <a:rPr lang="fr-FR" sz="2400" i="1" dirty="0"/>
              <a:t>Note de lecture : 24 CADA et CPH sur les 25 répondants déclarent connaitre un CMP. 22 CADA et CPH déclarent solliciter le CMP. </a:t>
            </a:r>
          </a:p>
        </p:txBody>
      </p:sp>
      <p:sp>
        <p:nvSpPr>
          <p:cNvPr id="7" name="ZoneTexte 6">
            <a:extLst>
              <a:ext uri="{FF2B5EF4-FFF2-40B4-BE49-F238E27FC236}">
                <a16:creationId xmlns:a16="http://schemas.microsoft.com/office/drawing/2014/main" id="{364BFFD5-EDF2-EB01-A7AF-3E51DFB484D9}"/>
              </a:ext>
            </a:extLst>
          </p:cNvPr>
          <p:cNvSpPr txBox="1"/>
          <p:nvPr/>
        </p:nvSpPr>
        <p:spPr>
          <a:xfrm>
            <a:off x="1212677" y="28293317"/>
            <a:ext cx="18575602" cy="830997"/>
          </a:xfrm>
          <a:prstGeom prst="rect">
            <a:avLst/>
          </a:prstGeom>
          <a:noFill/>
        </p:spPr>
        <p:txBody>
          <a:bodyPr wrap="square" rtlCol="0">
            <a:spAutoFit/>
          </a:bodyPr>
          <a:lstStyle/>
          <a:p>
            <a:r>
              <a:rPr lang="fr-FR" sz="2400" i="1" dirty="0"/>
              <a:t>Note de lecture : Lors d’une consultation avec un médecin généraliste, 0 CADA et CPH sur les 25 répondants déclare la présence d’un interprète professionnel. </a:t>
            </a:r>
          </a:p>
        </p:txBody>
      </p:sp>
    </p:spTree>
    <p:extLst>
      <p:ext uri="{BB962C8B-B14F-4D97-AF65-F5344CB8AC3E}">
        <p14:creationId xmlns:p14="http://schemas.microsoft.com/office/powerpoint/2010/main" val="1089739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E9DDA-EB5F-D53A-F74A-224AFECB8CA9}"/>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103EDF4C-892D-B06C-0644-8966C04F9696}"/>
              </a:ext>
            </a:extLst>
          </p:cNvPr>
          <p:cNvSpPr txBox="1"/>
          <p:nvPr>
            <p:custDataLst>
              <p:tags r:id="rId1"/>
            </p:custDataLst>
          </p:nvPr>
        </p:nvSpPr>
        <p:spPr>
          <a:xfrm>
            <a:off x="1293763" y="1836414"/>
            <a:ext cx="18707643" cy="3400931"/>
          </a:xfrm>
          <a:prstGeom prst="rect">
            <a:avLst/>
          </a:prstGeom>
          <a:noFill/>
        </p:spPr>
        <p:txBody>
          <a:bodyPr wrap="square">
            <a:spAutoFit/>
          </a:bodyPr>
          <a:lstStyle/>
          <a:p>
            <a:pPr algn="just">
              <a:spcAft>
                <a:spcPts val="1800"/>
              </a:spcAft>
            </a:pPr>
            <a:r>
              <a:rPr lang="fr-FR" sz="3600" b="1" noProof="0" dirty="0">
                <a:solidFill>
                  <a:srgbClr val="8296A5"/>
                </a:solidFill>
                <a:latin typeface="Aptos" panose="020B0004020202020204" pitchFamily="34" charset="0"/>
              </a:rPr>
              <a:t>Financement des interprètes</a:t>
            </a:r>
          </a:p>
          <a:p>
            <a:pPr algn="just"/>
            <a:r>
              <a:rPr lang="fr-FR" sz="3200" spc="-50" noProof="0" dirty="0">
                <a:latin typeface="Aptos" panose="020B0004020202020204" pitchFamily="34" charset="0"/>
              </a:rPr>
              <a:t>Les interprètes sont plus souvent financés par les CADA/CPH que par les structures de soins elles-mêmes. Le recours financier des CADA/CPH est notamment sollicité pour les CMP et les médecins généralistes. </a:t>
            </a:r>
          </a:p>
          <a:p>
            <a:pPr algn="just"/>
            <a:r>
              <a:rPr lang="fr-FR" sz="3200" noProof="0" dirty="0">
                <a:latin typeface="Aptos" panose="020B0004020202020204" pitchFamily="34" charset="0"/>
              </a:rPr>
              <a:t>À l’inverse, certaines structures comme les PASS généralistes et le Centre Frantz Fanon mobilisent majoritairement leurs propres financements pour l’interprétariat. </a:t>
            </a:r>
          </a:p>
          <a:p>
            <a:pPr algn="just"/>
            <a:endParaRPr lang="fr-FR" sz="3600" b="1" noProof="0" dirty="0">
              <a:solidFill>
                <a:schemeClr val="accent3"/>
              </a:solidFill>
              <a:latin typeface="Aptos" panose="020B0004020202020204" pitchFamily="34" charset="0"/>
            </a:endParaRPr>
          </a:p>
        </p:txBody>
      </p:sp>
      <p:grpSp>
        <p:nvGrpSpPr>
          <p:cNvPr id="12" name="Groupe 11">
            <a:extLst>
              <a:ext uri="{FF2B5EF4-FFF2-40B4-BE49-F238E27FC236}">
                <a16:creationId xmlns:a16="http://schemas.microsoft.com/office/drawing/2014/main" id="{0295EA40-DDFF-0478-2643-B84F039B2B2D}"/>
              </a:ext>
            </a:extLst>
          </p:cNvPr>
          <p:cNvGrpSpPr/>
          <p:nvPr>
            <p:custDataLst>
              <p:tags r:id="rId2"/>
            </p:custDataLst>
          </p:nvPr>
        </p:nvGrpSpPr>
        <p:grpSpPr>
          <a:xfrm>
            <a:off x="1290556" y="5298913"/>
            <a:ext cx="18776165" cy="6022279"/>
            <a:chOff x="1290556" y="18789934"/>
            <a:chExt cx="18776165" cy="6022279"/>
          </a:xfrm>
        </p:grpSpPr>
        <p:sp>
          <p:nvSpPr>
            <p:cNvPr id="15" name="Rectangle : coins arrondis 14">
              <a:extLst>
                <a:ext uri="{FF2B5EF4-FFF2-40B4-BE49-F238E27FC236}">
                  <a16:creationId xmlns:a16="http://schemas.microsoft.com/office/drawing/2014/main" id="{CA51B2C8-0E68-331B-EA2D-AE4D1D538CCF}"/>
                </a:ext>
              </a:extLst>
            </p:cNvPr>
            <p:cNvSpPr/>
            <p:nvPr/>
          </p:nvSpPr>
          <p:spPr>
            <a:xfrm>
              <a:off x="1290556" y="18789934"/>
              <a:ext cx="18776165" cy="6022279"/>
            </a:xfrm>
            <a:prstGeom prst="roundRect">
              <a:avLst>
                <a:gd name="adj" fmla="val 9295"/>
              </a:avLst>
            </a:prstGeom>
            <a:solidFill>
              <a:srgbClr val="EBEFF1"/>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Aptos" panose="020B0004020202020204" pitchFamily="34" charset="0"/>
              </a:endParaRPr>
            </a:p>
          </p:txBody>
        </p:sp>
        <p:sp>
          <p:nvSpPr>
            <p:cNvPr id="16" name="ZoneTexte 15">
              <a:extLst>
                <a:ext uri="{FF2B5EF4-FFF2-40B4-BE49-F238E27FC236}">
                  <a16:creationId xmlns:a16="http://schemas.microsoft.com/office/drawing/2014/main" id="{F8A43DEE-13AB-FC90-03F7-235E1278F430}"/>
                </a:ext>
              </a:extLst>
            </p:cNvPr>
            <p:cNvSpPr txBox="1"/>
            <p:nvPr/>
          </p:nvSpPr>
          <p:spPr>
            <a:xfrm>
              <a:off x="1790700" y="19145303"/>
              <a:ext cx="17754600" cy="1200329"/>
            </a:xfrm>
            <a:prstGeom prst="rect">
              <a:avLst/>
            </a:prstGeom>
            <a:noFill/>
          </p:spPr>
          <p:txBody>
            <a:bodyPr wrap="square" rtlCol="0">
              <a:spAutoFit/>
            </a:bodyPr>
            <a:lstStyle/>
            <a:p>
              <a:r>
                <a:rPr lang="fr-FR" sz="3600" b="1" noProof="0" dirty="0">
                  <a:solidFill>
                    <a:srgbClr val="8296A5"/>
                  </a:solidFill>
                  <a:latin typeface="Aptos" panose="020B0004020202020204" pitchFamily="34" charset="0"/>
                </a:rPr>
                <a:t>Les freins à l’utilisation des ressources en santé mentale identifiés</a:t>
              </a:r>
              <a:br>
                <a:rPr lang="fr-FR" sz="3600" b="1" noProof="0" dirty="0">
                  <a:solidFill>
                    <a:srgbClr val="8296A5"/>
                  </a:solidFill>
                  <a:latin typeface="Aptos" panose="020B0004020202020204" pitchFamily="34" charset="0"/>
                </a:rPr>
              </a:br>
              <a:r>
                <a:rPr lang="fr-FR" sz="3600" b="1" noProof="0" dirty="0">
                  <a:solidFill>
                    <a:srgbClr val="8296A5"/>
                  </a:solidFill>
                  <a:latin typeface="Aptos" panose="020B0004020202020204" pitchFamily="34" charset="0"/>
                </a:rPr>
                <a:t>par les opérateurs AGIR et les CADA / CPH  </a:t>
              </a:r>
            </a:p>
          </p:txBody>
        </p:sp>
        <p:sp>
          <p:nvSpPr>
            <p:cNvPr id="17" name="ZoneTexte 16">
              <a:extLst>
                <a:ext uri="{FF2B5EF4-FFF2-40B4-BE49-F238E27FC236}">
                  <a16:creationId xmlns:a16="http://schemas.microsoft.com/office/drawing/2014/main" id="{EF1A91CE-B63B-C394-C78B-94947C97B642}"/>
                </a:ext>
              </a:extLst>
            </p:cNvPr>
            <p:cNvSpPr txBox="1"/>
            <p:nvPr/>
          </p:nvSpPr>
          <p:spPr>
            <a:xfrm>
              <a:off x="1969215" y="20536775"/>
              <a:ext cx="7875884" cy="4031873"/>
            </a:xfrm>
            <a:prstGeom prst="rect">
              <a:avLst/>
            </a:prstGeom>
            <a:noFill/>
          </p:spPr>
          <p:txBody>
            <a:bodyPr wrap="square" rtlCol="0">
              <a:spAutoFit/>
            </a:bodyPr>
            <a:lstStyle/>
            <a:p>
              <a:pPr marL="0" marR="0" lvl="0" indent="0" algn="l" defTabSz="2479578" rtl="0" eaLnBrk="1" fontAlgn="auto" latinLnBrk="0" hangingPunct="1">
                <a:lnSpc>
                  <a:spcPct val="100000"/>
                </a:lnSpc>
                <a:spcBef>
                  <a:spcPts val="0"/>
                </a:spcBef>
                <a:spcAft>
                  <a:spcPts val="0"/>
                </a:spcAft>
                <a:buClrTx/>
                <a:buSzTx/>
                <a:buFontTx/>
                <a:buNone/>
                <a:tabLst/>
                <a:defRPr/>
              </a:pPr>
              <a:r>
                <a:rPr lang="fr-FR" sz="3200" b="1" noProof="0" dirty="0">
                  <a:solidFill>
                    <a:schemeClr val="tx2"/>
                  </a:solidFill>
                  <a:latin typeface="Aptos" panose="020B0004020202020204" pitchFamily="34" charset="0"/>
                </a:rPr>
                <a:t>F</a:t>
              </a:r>
              <a:r>
                <a:rPr kumimoji="0" lang="fr-FR" sz="3200" b="1" i="0" strike="noStrike" kern="1200" cap="none" spc="0" normalizeH="0" baseline="0" noProof="0" dirty="0">
                  <a:ln>
                    <a:noFill/>
                  </a:ln>
                  <a:solidFill>
                    <a:schemeClr val="tx2"/>
                  </a:solidFill>
                  <a:effectLst/>
                  <a:uLnTx/>
                  <a:uFillTx/>
                  <a:latin typeface="Aptos" panose="020B0004020202020204" pitchFamily="34" charset="0"/>
                </a:rPr>
                <a:t>reins communs </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Barrières linguistiques</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Temps d’attente / disponibilité</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Difficultés de compréhension du dispositif / système de santé</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Peur éprouvée par les personnes accompagnées de la stigmatisation des troubles psychiques</a:t>
              </a:r>
            </a:p>
          </p:txBody>
        </p:sp>
        <p:sp>
          <p:nvSpPr>
            <p:cNvPr id="18" name="ZoneTexte 17">
              <a:extLst>
                <a:ext uri="{FF2B5EF4-FFF2-40B4-BE49-F238E27FC236}">
                  <a16:creationId xmlns:a16="http://schemas.microsoft.com/office/drawing/2014/main" id="{A02F7201-3847-3D3B-75D9-E030769207E8}"/>
                </a:ext>
              </a:extLst>
            </p:cNvPr>
            <p:cNvSpPr txBox="1"/>
            <p:nvPr/>
          </p:nvSpPr>
          <p:spPr>
            <a:xfrm>
              <a:off x="10382250" y="20536775"/>
              <a:ext cx="9032160" cy="3539430"/>
            </a:xfrm>
            <a:prstGeom prst="rect">
              <a:avLst/>
            </a:prstGeom>
            <a:noFill/>
          </p:spPr>
          <p:txBody>
            <a:bodyPr wrap="square" rtlCol="0">
              <a:spAutoFit/>
            </a:bodyPr>
            <a:lstStyle/>
            <a:p>
              <a:pPr marL="0" marR="0" lvl="0" indent="0" algn="l" defTabSz="2479578" rtl="0" eaLnBrk="1" fontAlgn="auto" latinLnBrk="0" hangingPunct="1">
                <a:lnSpc>
                  <a:spcPct val="100000"/>
                </a:lnSpc>
                <a:spcBef>
                  <a:spcPts val="0"/>
                </a:spcBef>
                <a:spcAft>
                  <a:spcPts val="0"/>
                </a:spcAft>
                <a:buClrTx/>
                <a:buSzTx/>
                <a:buFontTx/>
                <a:buNone/>
                <a:tabLst/>
                <a:defRPr/>
              </a:pPr>
              <a:r>
                <a:rPr lang="fr-FR" sz="3200" b="1" noProof="0" dirty="0">
                  <a:solidFill>
                    <a:schemeClr val="tx2"/>
                  </a:solidFill>
                  <a:latin typeface="Aptos" panose="020B0004020202020204" pitchFamily="34" charset="0"/>
                </a:rPr>
                <a:t>F</a:t>
              </a:r>
              <a:r>
                <a:rPr kumimoji="0" lang="fr-FR" sz="3200" b="1" i="0" strike="noStrike" kern="1200" cap="none" spc="0" normalizeH="0" baseline="0" noProof="0" dirty="0">
                  <a:ln>
                    <a:noFill/>
                  </a:ln>
                  <a:solidFill>
                    <a:schemeClr val="tx2"/>
                  </a:solidFill>
                  <a:effectLst/>
                  <a:uLnTx/>
                  <a:uFillTx/>
                  <a:latin typeface="Aptos" panose="020B0004020202020204" pitchFamily="34" charset="0"/>
                  <a:ea typeface="+mn-ea"/>
                  <a:cs typeface="+mn-cs"/>
                </a:rPr>
                <a:t>reins spécifiques cités par les opérateurs AGIR</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rPr>
                <a:t>Manque d’information sur le service</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lang="fr-FR" sz="3200" noProof="0" dirty="0">
                  <a:solidFill>
                    <a:schemeClr val="tx2"/>
                  </a:solidFill>
                  <a:latin typeface="Aptos" panose="020B0004020202020204" pitchFamily="34" charset="0"/>
                </a:rPr>
                <a:t>Impossible culturel du côté des personnes à accompagner</a:t>
              </a:r>
            </a:p>
            <a:p>
              <a:pPr marL="457200" marR="0" lvl="0" indent="-457200" algn="l" defTabSz="247957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endParaRPr>
            </a:p>
            <a:p>
              <a:pPr marR="0" lvl="0" algn="l" defTabSz="2479578" rtl="0" eaLnBrk="1" fontAlgn="auto" latinLnBrk="0" hangingPunct="1">
                <a:lnSpc>
                  <a:spcPct val="100000"/>
                </a:lnSpc>
                <a:spcBef>
                  <a:spcPts val="0"/>
                </a:spcBef>
                <a:spcAft>
                  <a:spcPts val="0"/>
                </a:spcAft>
                <a:buClrTx/>
                <a:buSzTx/>
                <a:tabLst/>
                <a:defRPr/>
              </a:pPr>
              <a:r>
                <a:rPr kumimoji="0" lang="fr-FR" sz="3200" b="1" i="0" strike="noStrike" kern="1200" cap="none" spc="0" normalizeH="0" baseline="0" noProof="0" dirty="0">
                  <a:ln>
                    <a:noFill/>
                  </a:ln>
                  <a:solidFill>
                    <a:schemeClr val="tx2"/>
                  </a:solidFill>
                  <a:effectLst/>
                  <a:uLnTx/>
                  <a:uFillTx/>
                  <a:latin typeface="Aptos" panose="020B0004020202020204" pitchFamily="34" charset="0"/>
                  <a:ea typeface="+mn-ea"/>
                  <a:cs typeface="+mn-cs"/>
                </a:rPr>
                <a:t>Frein spécifique cité par les CADA / CPH</a:t>
              </a:r>
            </a:p>
            <a:p>
              <a:pPr marL="457200" marR="0" lvl="0" indent="-457200" algn="l" defTabSz="2479578" rtl="0" eaLnBrk="1" fontAlgn="auto" latinLnBrk="0" hangingPunct="1">
                <a:lnSpc>
                  <a:spcPct val="100000"/>
                </a:lnSpc>
                <a:spcBef>
                  <a:spcPts val="0"/>
                </a:spcBef>
                <a:spcAft>
                  <a:spcPts val="0"/>
                </a:spcAft>
                <a:buClr>
                  <a:schemeClr val="accent1"/>
                </a:buClr>
                <a:buSzPct val="110000"/>
                <a:buFont typeface="Arial" panose="020B0604020202020204" pitchFamily="34" charset="0"/>
                <a:buChar char="•"/>
                <a:tabLst/>
                <a:defRPr/>
              </a:pPr>
              <a:r>
                <a:rPr lang="fr-FR" sz="3200" noProof="0" dirty="0">
                  <a:solidFill>
                    <a:schemeClr val="tx2"/>
                  </a:solidFill>
                  <a:latin typeface="Aptos" panose="020B0004020202020204" pitchFamily="34" charset="0"/>
                </a:rPr>
                <a:t>Absence de protection maladie</a:t>
              </a:r>
              <a:endParaRPr kumimoji="0" lang="fr-FR" sz="3200" b="0" i="0" u="none" strike="noStrike" kern="1200" cap="none" spc="0" normalizeH="0" baseline="0" noProof="0" dirty="0">
                <a:ln>
                  <a:noFill/>
                </a:ln>
                <a:solidFill>
                  <a:schemeClr val="tx2"/>
                </a:solidFill>
                <a:effectLst/>
                <a:uLnTx/>
                <a:uFillTx/>
                <a:latin typeface="Aptos" panose="020B0004020202020204" pitchFamily="34" charset="0"/>
                <a:ea typeface="+mn-ea"/>
                <a:cs typeface="+mn-cs"/>
              </a:endParaRPr>
            </a:p>
          </p:txBody>
        </p:sp>
      </p:grpSp>
      <p:sp>
        <p:nvSpPr>
          <p:cNvPr id="2" name="ZoneTexte 1">
            <a:extLst>
              <a:ext uri="{FF2B5EF4-FFF2-40B4-BE49-F238E27FC236}">
                <a16:creationId xmlns:a16="http://schemas.microsoft.com/office/drawing/2014/main" id="{2CA9DDF4-5BA3-C9C0-E86D-3F0B679A8D84}"/>
              </a:ext>
            </a:extLst>
          </p:cNvPr>
          <p:cNvSpPr txBox="1"/>
          <p:nvPr>
            <p:custDataLst>
              <p:tags r:id="rId3"/>
            </p:custDataLst>
          </p:nvPr>
        </p:nvSpPr>
        <p:spPr>
          <a:xfrm>
            <a:off x="1290557" y="13602824"/>
            <a:ext cx="7593253" cy="646331"/>
          </a:xfrm>
          <a:prstGeom prst="rect">
            <a:avLst/>
          </a:prstGeom>
          <a:solidFill>
            <a:schemeClr val="accent2"/>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highlight>
                  <a:srgbClr val="ED8E11"/>
                </a:highlight>
                <a:latin typeface="Aptos" panose="020B0004020202020204" pitchFamily="34" charset="0"/>
              </a:rPr>
              <a:t> Données des opérateurs AGIR</a:t>
            </a:r>
          </a:p>
        </p:txBody>
      </p:sp>
      <p:sp>
        <p:nvSpPr>
          <p:cNvPr id="3" name="ZoneTexte 2">
            <a:extLst>
              <a:ext uri="{FF2B5EF4-FFF2-40B4-BE49-F238E27FC236}">
                <a16:creationId xmlns:a16="http://schemas.microsoft.com/office/drawing/2014/main" id="{6761EE81-46AC-3049-C185-DF9467ACB62A}"/>
              </a:ext>
            </a:extLst>
          </p:cNvPr>
          <p:cNvSpPr txBox="1"/>
          <p:nvPr>
            <p:custDataLst>
              <p:tags r:id="rId4"/>
            </p:custDataLst>
          </p:nvPr>
        </p:nvSpPr>
        <p:spPr>
          <a:xfrm>
            <a:off x="1290557" y="14746955"/>
            <a:ext cx="8101093" cy="7340471"/>
          </a:xfrm>
          <a:prstGeom prst="rect">
            <a:avLst/>
          </a:prstGeom>
          <a:noFill/>
        </p:spPr>
        <p:txBody>
          <a:bodyPr wrap="square">
            <a:spAutoFit/>
          </a:bodyPr>
          <a:lstStyle/>
          <a:p>
            <a:pPr>
              <a:spcAft>
                <a:spcPts val="1800"/>
              </a:spcAft>
            </a:pPr>
            <a:r>
              <a:rPr lang="fr-FR" sz="3600" b="1" noProof="0" dirty="0">
                <a:solidFill>
                  <a:srgbClr val="8296A5"/>
                </a:solidFill>
                <a:latin typeface="Aptos" panose="020B0004020202020204" pitchFamily="34" charset="0"/>
              </a:rPr>
              <a:t>Programmes et activités de soutien interne</a:t>
            </a:r>
          </a:p>
          <a:p>
            <a:r>
              <a:rPr lang="fr-FR" sz="3200" noProof="0" dirty="0">
                <a:latin typeface="Aptos" panose="020B0004020202020204" pitchFamily="34" charset="0"/>
              </a:rPr>
              <a:t>Sur les neuf répondants au questionnaire, deux opérateurs (31 et 34) proposent des programmes spécifiques de </a:t>
            </a:r>
            <a:r>
              <a:rPr lang="fr-FR" sz="3200" b="1" noProof="0" dirty="0">
                <a:latin typeface="Aptos" panose="020B0004020202020204" pitchFamily="34" charset="0"/>
              </a:rPr>
              <a:t>soutien à la santé mentale</a:t>
            </a:r>
            <a:r>
              <a:rPr lang="fr-FR" sz="3200" noProof="0" dirty="0">
                <a:latin typeface="Aptos" panose="020B0004020202020204" pitchFamily="34" charset="0"/>
              </a:rPr>
              <a:t> (dont des groupes de parole et ateliers de relaxation).</a:t>
            </a:r>
          </a:p>
          <a:p>
            <a:pPr marL="457200" indent="-457200">
              <a:buClr>
                <a:schemeClr val="accent2"/>
              </a:buClr>
              <a:buSzPct val="110000"/>
              <a:buFont typeface="Arial" panose="020B0604020202020204" pitchFamily="34" charset="0"/>
              <a:buChar char="•"/>
            </a:pPr>
            <a:r>
              <a:rPr lang="fr-FR" sz="3200" b="1" noProof="0" dirty="0">
                <a:latin typeface="Aptos" panose="020B0004020202020204" pitchFamily="34" charset="0"/>
              </a:rPr>
              <a:t>(31) </a:t>
            </a:r>
            <a:r>
              <a:rPr lang="fr-FR" sz="3200" noProof="0" dirty="0">
                <a:latin typeface="Aptos" panose="020B0004020202020204" pitchFamily="34" charset="0"/>
              </a:rPr>
              <a:t>les organise en partenariat</a:t>
            </a:r>
          </a:p>
          <a:p>
            <a:pPr marL="457200" indent="-457200">
              <a:buClr>
                <a:schemeClr val="accent2"/>
              </a:buClr>
              <a:buSzPct val="110000"/>
              <a:buFont typeface="Arial" panose="020B0604020202020204" pitchFamily="34" charset="0"/>
              <a:buChar char="•"/>
            </a:pPr>
            <a:r>
              <a:rPr lang="fr-FR" sz="3200" b="1" noProof="0" dirty="0">
                <a:latin typeface="Aptos" panose="020B0004020202020204" pitchFamily="34" charset="0"/>
              </a:rPr>
              <a:t>(34) </a:t>
            </a:r>
            <a:r>
              <a:rPr lang="fr-FR" sz="3200" noProof="0" dirty="0">
                <a:latin typeface="Aptos" panose="020B0004020202020204" pitchFamily="34" charset="0"/>
              </a:rPr>
              <a:t>les organise en interne : « Projet ACCSO* avec financement de prestations d'une psychologue avec des interprètes. Mais la volumétrie horaire est trop faible pour répondre à l'ensemble des besoins du public. »</a:t>
            </a:r>
          </a:p>
        </p:txBody>
      </p:sp>
      <p:sp>
        <p:nvSpPr>
          <p:cNvPr id="20" name="ZoneTexte 19">
            <a:extLst>
              <a:ext uri="{FF2B5EF4-FFF2-40B4-BE49-F238E27FC236}">
                <a16:creationId xmlns:a16="http://schemas.microsoft.com/office/drawing/2014/main" id="{C6EFCB26-6B21-A620-E993-21FFE709F6F3}"/>
              </a:ext>
            </a:extLst>
          </p:cNvPr>
          <p:cNvSpPr txBox="1"/>
          <p:nvPr>
            <p:custDataLst>
              <p:tags r:id="rId5"/>
            </p:custDataLst>
          </p:nvPr>
        </p:nvSpPr>
        <p:spPr>
          <a:xfrm>
            <a:off x="9713194" y="13642461"/>
            <a:ext cx="10370272" cy="8280280"/>
          </a:xfrm>
          <a:prstGeom prst="rect">
            <a:avLst/>
          </a:prstGeom>
          <a:noFill/>
          <a:ln>
            <a:solidFill>
              <a:srgbClr val="ED8E11"/>
            </a:solidFill>
          </a:ln>
        </p:spPr>
        <p:style>
          <a:lnRef idx="1">
            <a:schemeClr val="accent2"/>
          </a:lnRef>
          <a:fillRef idx="2">
            <a:schemeClr val="accent2"/>
          </a:fillRef>
          <a:effectRef idx="1">
            <a:schemeClr val="accent2"/>
          </a:effectRef>
          <a:fontRef idx="minor">
            <a:schemeClr val="dk1"/>
          </a:fontRef>
        </p:style>
        <p:txBody>
          <a:bodyPr wrap="square" lIns="180000" tIns="252000" rIns="180000" bIns="252000" rtlCol="0">
            <a:spAutoFit/>
          </a:bodyPr>
          <a:lstStyle>
            <a:defPPr>
              <a:defRPr lang="fr-FR"/>
            </a:defPPr>
            <a:lvl1pPr>
              <a:defRPr sz="2000" b="1">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fr-FR" sz="2750" b="0" noProof="0" dirty="0">
                <a:solidFill>
                  <a:schemeClr val="accent2"/>
                </a:solidFill>
                <a:latin typeface="Aptos" panose="020B0004020202020204" pitchFamily="34" charset="0"/>
              </a:rPr>
              <a:t>*</a:t>
            </a:r>
            <a:r>
              <a:rPr lang="fr-FR" sz="2750" b="0" noProof="0" dirty="0">
                <a:latin typeface="Aptos" panose="020B0004020202020204" pitchFamily="34" charset="0"/>
              </a:rPr>
              <a:t> </a:t>
            </a:r>
            <a:r>
              <a:rPr lang="fr-FR" sz="2750" noProof="0" dirty="0">
                <a:solidFill>
                  <a:schemeClr val="accent2"/>
                </a:solidFill>
                <a:latin typeface="Aptos" panose="020B0004020202020204" pitchFamily="34" charset="0"/>
              </a:rPr>
              <a:t>Le projet ACCSO </a:t>
            </a:r>
            <a:r>
              <a:rPr lang="fr-FR" sz="2750" b="0" noProof="0" dirty="0">
                <a:latin typeface="Aptos" panose="020B0004020202020204" pitchFamily="34" charset="0"/>
              </a:rPr>
              <a:t>a été lancé en 2021. Son objectif principal est d’améliorer l’accès aux soins et l’articulation des parcours de santé des personnes exilées vulnérables et traumatisées, accompagnées par Forum réfugiés.</a:t>
            </a:r>
          </a:p>
          <a:p>
            <a:pPr>
              <a:spcBef>
                <a:spcPts val="600"/>
              </a:spcBef>
            </a:pPr>
            <a:r>
              <a:rPr lang="fr-FR" sz="2750" b="0" noProof="0" dirty="0">
                <a:latin typeface="Aptos" panose="020B0004020202020204" pitchFamily="34" charset="0"/>
              </a:rPr>
              <a:t>Déployé dans les régions Occitanie et Provence-Alpes-Côte d’Azur ainsi que dans le département du Rhône, le projet s’inscrit dans une dimension transversale et interrégionale.</a:t>
            </a:r>
          </a:p>
          <a:p>
            <a:pPr marL="361950" indent="-361950">
              <a:buFont typeface="Aptos" panose="020B0004020202020204" pitchFamily="34" charset="0"/>
              <a:buChar char="–"/>
            </a:pPr>
            <a:r>
              <a:rPr lang="fr-FR" sz="2750" b="0" spc="-50" noProof="0" dirty="0">
                <a:latin typeface="Aptos" panose="020B0004020202020204" pitchFamily="34" charset="0"/>
              </a:rPr>
              <a:t>Conventions avec des psychologues prestataires du programme ;</a:t>
            </a:r>
          </a:p>
          <a:p>
            <a:pPr marL="361950" indent="-361950">
              <a:buFont typeface="Aptos" panose="020B0004020202020204" pitchFamily="34" charset="0"/>
              <a:buChar char="–"/>
            </a:pPr>
            <a:r>
              <a:rPr lang="fr-FR" sz="2750" b="0" noProof="0" dirty="0">
                <a:latin typeface="Aptos" panose="020B0004020202020204" pitchFamily="34" charset="0"/>
              </a:rPr>
              <a:t>Recours à des interprètes professionnels dès que nécessaire.</a:t>
            </a:r>
          </a:p>
          <a:p>
            <a:pPr>
              <a:spcBef>
                <a:spcPts val="600"/>
              </a:spcBef>
            </a:pPr>
            <a:r>
              <a:rPr lang="fr-FR" sz="2750" b="0" noProof="0" dirty="0">
                <a:latin typeface="Aptos" panose="020B0004020202020204" pitchFamily="34" charset="0"/>
              </a:rPr>
              <a:t>Les activités :</a:t>
            </a:r>
          </a:p>
          <a:p>
            <a:pPr marL="361950" indent="-361950">
              <a:buFont typeface="Aptos" panose="020B0004020202020204" pitchFamily="34" charset="0"/>
              <a:buChar char="–"/>
            </a:pPr>
            <a:r>
              <a:rPr lang="fr-FR" sz="2750" b="0" dirty="0">
                <a:latin typeface="Aptos" panose="020B0004020202020204" pitchFamily="34" charset="0"/>
              </a:rPr>
              <a:t>Consultations paramédicales individuelles ou familiales et articulation des parcours de soins ;</a:t>
            </a:r>
          </a:p>
          <a:p>
            <a:pPr marL="361950" indent="-361950">
              <a:buFont typeface="Aptos" panose="020B0004020202020204" pitchFamily="34" charset="0"/>
              <a:buChar char="–"/>
            </a:pPr>
            <a:r>
              <a:rPr lang="fr-FR" sz="2750" b="0" dirty="0">
                <a:latin typeface="Aptos" panose="020B0004020202020204" pitchFamily="34" charset="0"/>
              </a:rPr>
              <a:t>Consultations psychologiques d’évaluation et de suivi ;</a:t>
            </a:r>
          </a:p>
          <a:p>
            <a:pPr marL="361950" indent="-361950">
              <a:buFont typeface="Aptos" panose="020B0004020202020204" pitchFamily="34" charset="0"/>
              <a:buChar char="–"/>
            </a:pPr>
            <a:r>
              <a:rPr lang="fr-FR" sz="2750" b="0" dirty="0">
                <a:latin typeface="Aptos" panose="020B0004020202020204" pitchFamily="34" charset="0"/>
              </a:rPr>
              <a:t> Ateliers collectifs et groupes de parole pour favoriser le lien social et libérer la parole autour de thématiques variées ;</a:t>
            </a:r>
          </a:p>
          <a:p>
            <a:pPr marL="361950" indent="-361950">
              <a:buFont typeface="Aptos" panose="020B0004020202020204" pitchFamily="34" charset="0"/>
              <a:buChar char="–"/>
            </a:pPr>
            <a:r>
              <a:rPr lang="fr-FR" sz="2750" b="0" dirty="0">
                <a:latin typeface="Aptos" panose="020B0004020202020204" pitchFamily="34" charset="0"/>
              </a:rPr>
              <a:t>Actions de sensibilisation destinées aux professionnels de l’association et aux professionnels externes en contact avec le public.</a:t>
            </a:r>
          </a:p>
        </p:txBody>
      </p:sp>
      <p:sp>
        <p:nvSpPr>
          <p:cNvPr id="5" name="ZoneTexte 4">
            <a:extLst>
              <a:ext uri="{FF2B5EF4-FFF2-40B4-BE49-F238E27FC236}">
                <a16:creationId xmlns:a16="http://schemas.microsoft.com/office/drawing/2014/main" id="{BB5AC86C-0E19-AA6B-1A61-FBFBC96CA3A1}"/>
              </a:ext>
            </a:extLst>
          </p:cNvPr>
          <p:cNvSpPr txBox="1"/>
          <p:nvPr>
            <p:custDataLst>
              <p:tags r:id="rId6"/>
            </p:custDataLst>
          </p:nvPr>
        </p:nvSpPr>
        <p:spPr>
          <a:xfrm>
            <a:off x="1289436" y="22488243"/>
            <a:ext cx="18794030" cy="5801588"/>
          </a:xfrm>
          <a:prstGeom prst="rect">
            <a:avLst/>
          </a:prstGeom>
          <a:noFill/>
          <a:ln w="9525">
            <a:noFill/>
          </a:ln>
        </p:spPr>
        <p:txBody>
          <a:bodyPr wrap="square">
            <a:spAutoFit/>
          </a:bodyPr>
          <a:lstStyle/>
          <a:p>
            <a:pPr>
              <a:spcAft>
                <a:spcPts val="1800"/>
              </a:spcAft>
            </a:pPr>
            <a:r>
              <a:rPr lang="fr-FR" sz="3600" b="1" noProof="0" dirty="0">
                <a:solidFill>
                  <a:srgbClr val="8296A5"/>
                </a:solidFill>
                <a:latin typeface="Aptos" panose="020B0004020202020204" pitchFamily="34" charset="0"/>
              </a:rPr>
              <a:t>Programmes et activités de soutien externe </a:t>
            </a:r>
          </a:p>
          <a:p>
            <a:r>
              <a:rPr lang="fr-FR" sz="3200" noProof="0" dirty="0">
                <a:latin typeface="Aptos" panose="020B0004020202020204" pitchFamily="34" charset="0"/>
              </a:rPr>
              <a:t>Trois répondants sur neuf</a:t>
            </a:r>
            <a:r>
              <a:rPr lang="fr-FR" sz="3200" noProof="0" dirty="0">
                <a:solidFill>
                  <a:srgbClr val="FF0000"/>
                </a:solidFill>
                <a:latin typeface="Aptos" panose="020B0004020202020204" pitchFamily="34" charset="0"/>
              </a:rPr>
              <a:t> </a:t>
            </a:r>
            <a:r>
              <a:rPr lang="fr-FR" sz="3200" noProof="0" dirty="0">
                <a:latin typeface="Aptos" panose="020B0004020202020204" pitchFamily="34" charset="0"/>
              </a:rPr>
              <a:t>(12, 31, 81) affirment que des actions partenariales ont été conduites pour répondre aux besoins d'accompagnement en santé mentale des BPI, dans le cadre de la coordination des actions d'intégration** du programme AGIR sur leur territoire.</a:t>
            </a:r>
          </a:p>
          <a:p>
            <a:pPr marL="361950" indent="-361950">
              <a:buClr>
                <a:srgbClr val="ED8E11"/>
              </a:buClr>
              <a:buSzPct val="110000"/>
              <a:buFont typeface="Arial" panose="020B0604020202020204" pitchFamily="34" charset="0"/>
              <a:buChar char="•"/>
            </a:pPr>
            <a:r>
              <a:rPr lang="fr-FR" sz="3200" b="1" noProof="0" dirty="0">
                <a:latin typeface="Aptos" panose="020B0004020202020204" pitchFamily="34" charset="0"/>
              </a:rPr>
              <a:t>(12) </a:t>
            </a:r>
            <a:r>
              <a:rPr lang="fr-FR" sz="3200" noProof="0" dirty="0">
                <a:latin typeface="Aptos" panose="020B0004020202020204" pitchFamily="34" charset="0"/>
              </a:rPr>
              <a:t>Intervenants missionnés par la DDETSPP pour travailler sur le sujet avec la coordinatrice du PTSM de l'Aveyron. </a:t>
            </a:r>
            <a:r>
              <a:rPr lang="fr-FR" sz="3200" b="1" noProof="0" dirty="0">
                <a:latin typeface="Aptos" panose="020B0004020202020204" pitchFamily="34" charset="0"/>
              </a:rPr>
              <a:t>Journée départementale "santé mentale et précarité</a:t>
            </a:r>
            <a:r>
              <a:rPr lang="fr-FR" sz="3200" noProof="0" dirty="0">
                <a:latin typeface="Aptos" panose="020B0004020202020204" pitchFamily="34" charset="0"/>
              </a:rPr>
              <a:t>" à l'usage des soignants et des travailleurs sociaux sur une meilleure appréhension de différentes expériences sur le sujet (expériences d'art thérapie, dispositif Horizon dans le Cantal, etc.) et une </a:t>
            </a:r>
            <a:r>
              <a:rPr lang="fr-FR" sz="3200" b="1" noProof="0" dirty="0">
                <a:latin typeface="Aptos" panose="020B0004020202020204" pitchFamily="34" charset="0"/>
              </a:rPr>
              <a:t>feuille de route pour une formation généralisée des travailleurs sociaux </a:t>
            </a:r>
            <a:r>
              <a:rPr lang="fr-FR" sz="3200" noProof="0" dirty="0">
                <a:latin typeface="Aptos" panose="020B0004020202020204" pitchFamily="34" charset="0"/>
              </a:rPr>
              <a:t>aux PTSM et l'élaboration d'une grille de repérage de besoins. </a:t>
            </a:r>
          </a:p>
          <a:p>
            <a:pPr marL="361950" indent="-361950">
              <a:buClr>
                <a:srgbClr val="ED8E11"/>
              </a:buClr>
              <a:buSzPct val="110000"/>
              <a:buFont typeface="Arial" panose="020B0604020202020204" pitchFamily="34" charset="0"/>
              <a:buChar char="•"/>
            </a:pPr>
            <a:r>
              <a:rPr lang="fr-FR" sz="3200" b="1" noProof="0" dirty="0">
                <a:latin typeface="Aptos" panose="020B0004020202020204" pitchFamily="34" charset="0"/>
              </a:rPr>
              <a:t>(31) </a:t>
            </a:r>
            <a:r>
              <a:rPr lang="fr-FR" sz="3200" noProof="0" dirty="0">
                <a:latin typeface="Aptos" panose="020B0004020202020204" pitchFamily="34" charset="0"/>
              </a:rPr>
              <a:t>Partenariat avec ACCSO </a:t>
            </a:r>
          </a:p>
          <a:p>
            <a:pPr marL="361950" indent="-361950">
              <a:buClr>
                <a:srgbClr val="ED8E11"/>
              </a:buClr>
              <a:buSzPct val="110000"/>
              <a:buFont typeface="Arial" panose="020B0604020202020204" pitchFamily="34" charset="0"/>
              <a:buChar char="•"/>
            </a:pPr>
            <a:r>
              <a:rPr lang="fr-FR" sz="3200" b="1" noProof="0" dirty="0">
                <a:latin typeface="Aptos" panose="020B0004020202020204" pitchFamily="34" charset="0"/>
              </a:rPr>
              <a:t>(81)</a:t>
            </a:r>
            <a:r>
              <a:rPr lang="fr-FR" sz="3200" noProof="0" dirty="0">
                <a:latin typeface="Aptos" panose="020B0004020202020204" pitchFamily="34" charset="0"/>
              </a:rPr>
              <a:t> Réseau Santé Précarité Insertion Tarn sud </a:t>
            </a:r>
            <a:endParaRPr lang="fr-FR" sz="3200" noProof="0" dirty="0">
              <a:solidFill>
                <a:srgbClr val="FF0000"/>
              </a:solidFill>
              <a:latin typeface="Aptos" panose="020B0004020202020204" pitchFamily="34" charset="0"/>
            </a:endParaRPr>
          </a:p>
        </p:txBody>
      </p:sp>
      <p:grpSp>
        <p:nvGrpSpPr>
          <p:cNvPr id="6" name="Groupe 5">
            <a:extLst>
              <a:ext uri="{FF2B5EF4-FFF2-40B4-BE49-F238E27FC236}">
                <a16:creationId xmlns:a16="http://schemas.microsoft.com/office/drawing/2014/main" id="{150123EC-125E-4EA0-9382-E38903C0742E}"/>
              </a:ext>
            </a:extLst>
          </p:cNvPr>
          <p:cNvGrpSpPr/>
          <p:nvPr>
            <p:custDataLst>
              <p:tags r:id="rId7"/>
            </p:custDataLst>
          </p:nvPr>
        </p:nvGrpSpPr>
        <p:grpSpPr>
          <a:xfrm>
            <a:off x="599172" y="12271590"/>
            <a:ext cx="19467550" cy="726740"/>
            <a:chOff x="533858" y="2010004"/>
            <a:chExt cx="19467550" cy="726740"/>
          </a:xfrm>
        </p:grpSpPr>
        <p:cxnSp>
          <p:nvCxnSpPr>
            <p:cNvPr id="10" name="Connecteur droit 9">
              <a:extLst>
                <a:ext uri="{FF2B5EF4-FFF2-40B4-BE49-F238E27FC236}">
                  <a16:creationId xmlns:a16="http://schemas.microsoft.com/office/drawing/2014/main" id="{F4A4D885-2765-BF93-47C4-21CE4A317284}"/>
                </a:ext>
              </a:extLst>
            </p:cNvPr>
            <p:cNvCxnSpPr>
              <a:cxnSpLocks/>
            </p:cNvCxnSpPr>
            <p:nvPr/>
          </p:nvCxnSpPr>
          <p:spPr>
            <a:xfrm>
              <a:off x="1425805" y="2676873"/>
              <a:ext cx="18575603"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9" name="Groupe 18">
              <a:extLst>
                <a:ext uri="{FF2B5EF4-FFF2-40B4-BE49-F238E27FC236}">
                  <a16:creationId xmlns:a16="http://schemas.microsoft.com/office/drawing/2014/main" id="{846AB5F4-9751-B57B-3812-AD860A10C620}"/>
                </a:ext>
              </a:extLst>
            </p:cNvPr>
            <p:cNvGrpSpPr/>
            <p:nvPr/>
          </p:nvGrpSpPr>
          <p:grpSpPr>
            <a:xfrm>
              <a:off x="533858" y="2010004"/>
              <a:ext cx="17819457" cy="726740"/>
              <a:chOff x="533858" y="2010004"/>
              <a:chExt cx="17819457" cy="726740"/>
            </a:xfrm>
          </p:grpSpPr>
          <p:sp>
            <p:nvSpPr>
              <p:cNvPr id="21" name="ZoneTexte 20">
                <a:extLst>
                  <a:ext uri="{FF2B5EF4-FFF2-40B4-BE49-F238E27FC236}">
                    <a16:creationId xmlns:a16="http://schemas.microsoft.com/office/drawing/2014/main" id="{23462068-FB5F-FB64-0606-2ACC1EC7598C}"/>
                  </a:ext>
                </a:extLst>
              </p:cNvPr>
              <p:cNvSpPr txBox="1"/>
              <p:nvPr/>
            </p:nvSpPr>
            <p:spPr>
              <a:xfrm>
                <a:off x="1293765" y="2010004"/>
                <a:ext cx="17059550" cy="704002"/>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highlight>
                      <a:srgbClr val="990033"/>
                    </a:highlight>
                    <a:latin typeface="Aptos" panose="020B0004020202020204" pitchFamily="34" charset="0"/>
                  </a:rPr>
                  <a:t> Ouverture des opérateurs AGIR, des CADA et CPH à leur environnement</a:t>
                </a:r>
              </a:p>
            </p:txBody>
          </p:sp>
          <p:sp>
            <p:nvSpPr>
              <p:cNvPr id="56" name="Rectangle 55">
                <a:extLst>
                  <a:ext uri="{FF2B5EF4-FFF2-40B4-BE49-F238E27FC236}">
                    <a16:creationId xmlns:a16="http://schemas.microsoft.com/office/drawing/2014/main" id="{712D3166-D08B-C65F-A856-69DDBF7C29EB}"/>
                  </a:ext>
                </a:extLst>
              </p:cNvPr>
              <p:cNvSpPr/>
              <p:nvPr/>
            </p:nvSpPr>
            <p:spPr>
              <a:xfrm>
                <a:off x="533858" y="2018307"/>
                <a:ext cx="606078" cy="718437"/>
              </a:xfrm>
              <a:prstGeom prst="rect">
                <a:avLst/>
              </a:prstGeom>
              <a:solidFill>
                <a:schemeClr val="tx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noProof="0" dirty="0">
                    <a:latin typeface="Aptos" panose="020B0004020202020204" pitchFamily="34" charset="0"/>
                  </a:rPr>
                  <a:t>4</a:t>
                </a:r>
              </a:p>
            </p:txBody>
          </p:sp>
        </p:grpSp>
      </p:grpSp>
      <p:sp>
        <p:nvSpPr>
          <p:cNvPr id="4" name="ZoneTexte 3">
            <a:extLst>
              <a:ext uri="{FF2B5EF4-FFF2-40B4-BE49-F238E27FC236}">
                <a16:creationId xmlns:a16="http://schemas.microsoft.com/office/drawing/2014/main" id="{A50E4F8F-36B3-7B8F-B28A-F7FDB1B63B2D}"/>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7 –</a:t>
            </a:r>
          </a:p>
        </p:txBody>
      </p:sp>
    </p:spTree>
    <p:extLst>
      <p:ext uri="{BB962C8B-B14F-4D97-AF65-F5344CB8AC3E}">
        <p14:creationId xmlns:p14="http://schemas.microsoft.com/office/powerpoint/2010/main" val="28772929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FB19-00B8-0DB9-3681-AFC97846CA38}"/>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292CAB2E-6F7C-4411-87C0-618B47679AB6}"/>
              </a:ext>
            </a:extLst>
          </p:cNvPr>
          <p:cNvSpPr txBox="1"/>
          <p:nvPr>
            <p:custDataLst>
              <p:tags r:id="rId1"/>
            </p:custDataLst>
          </p:nvPr>
        </p:nvSpPr>
        <p:spPr>
          <a:xfrm>
            <a:off x="1062346" y="1875247"/>
            <a:ext cx="7593253" cy="646331"/>
          </a:xfrm>
          <a:prstGeom prst="rect">
            <a:avLst/>
          </a:prstGeom>
          <a:solidFill>
            <a:srgbClr val="2B889B"/>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latin typeface="Aptos" panose="020B0004020202020204" pitchFamily="34" charset="0"/>
              </a:rPr>
              <a:t> Données des CADA et CPH</a:t>
            </a:r>
          </a:p>
        </p:txBody>
      </p:sp>
      <p:sp>
        <p:nvSpPr>
          <p:cNvPr id="9" name="ZoneTexte 8">
            <a:extLst>
              <a:ext uri="{FF2B5EF4-FFF2-40B4-BE49-F238E27FC236}">
                <a16:creationId xmlns:a16="http://schemas.microsoft.com/office/drawing/2014/main" id="{7962DC12-5969-30CA-361F-3B6AEDF50755}"/>
              </a:ext>
            </a:extLst>
          </p:cNvPr>
          <p:cNvSpPr txBox="1"/>
          <p:nvPr>
            <p:custDataLst>
              <p:tags r:id="rId2"/>
            </p:custDataLst>
          </p:nvPr>
        </p:nvSpPr>
        <p:spPr>
          <a:xfrm>
            <a:off x="1062347" y="3075857"/>
            <a:ext cx="9262754" cy="9971961"/>
          </a:xfrm>
          <a:prstGeom prst="rect">
            <a:avLst/>
          </a:prstGeom>
          <a:noFill/>
        </p:spPr>
        <p:txBody>
          <a:bodyPr wrap="square">
            <a:spAutoFit/>
          </a:bodyPr>
          <a:lstStyle/>
          <a:p>
            <a:pPr>
              <a:spcAft>
                <a:spcPts val="1800"/>
              </a:spcAft>
            </a:pPr>
            <a:r>
              <a:rPr lang="fr-FR" sz="3600" b="1" noProof="0" dirty="0">
                <a:solidFill>
                  <a:srgbClr val="8296A5"/>
                </a:solidFill>
                <a:latin typeface="Aptos" panose="020B0004020202020204" pitchFamily="34" charset="0"/>
              </a:rPr>
              <a:t>Programmes et activités de soutien interne </a:t>
            </a:r>
          </a:p>
          <a:p>
            <a:pPr>
              <a:spcAft>
                <a:spcPts val="1800"/>
              </a:spcAft>
            </a:pPr>
            <a:r>
              <a:rPr lang="fr-FR" sz="3200" noProof="0" dirty="0">
                <a:latin typeface="Aptos" panose="020B0004020202020204" pitchFamily="34" charset="0"/>
              </a:rPr>
              <a:t>15 CADA et CPH proposent des programmes spécifiques de soutien à la santé mentale.</a:t>
            </a:r>
          </a:p>
          <a:p>
            <a:r>
              <a:rPr lang="fr-FR" sz="3200" noProof="0" dirty="0">
                <a:latin typeface="Aptos" panose="020B0004020202020204" pitchFamily="34" charset="0"/>
              </a:rPr>
              <a:t>Deux modalités principales sont proposées : </a:t>
            </a:r>
          </a:p>
          <a:p>
            <a:pPr marL="261938" indent="-261938">
              <a:buClr>
                <a:schemeClr val="accent1"/>
              </a:buClr>
              <a:buSzPct val="110000"/>
              <a:buFont typeface="Arial" panose="020B0604020202020204" pitchFamily="34" charset="0"/>
              <a:buChar char="•"/>
            </a:pPr>
            <a:r>
              <a:rPr lang="fr-FR" sz="3200" noProof="0" dirty="0">
                <a:latin typeface="Aptos" panose="020B0004020202020204" pitchFamily="34" charset="0"/>
              </a:rPr>
              <a:t>des activités de bien-être, groupes d’expression et de prévention de l’isolement à travers la médiation du sport, de la relaxation, de sorties culturelles,  d’ateliers de création ; </a:t>
            </a:r>
          </a:p>
          <a:p>
            <a:pPr marL="261938" indent="-261938">
              <a:buClr>
                <a:schemeClr val="accent1"/>
              </a:buClr>
              <a:buSzPct val="110000"/>
              <a:buFont typeface="Arial" panose="020B0604020202020204" pitchFamily="34" charset="0"/>
              <a:buChar char="•"/>
            </a:pPr>
            <a:r>
              <a:rPr lang="fr-FR" sz="3200" noProof="0" dirty="0">
                <a:latin typeface="Aptos" panose="020B0004020202020204" pitchFamily="34" charset="0"/>
              </a:rPr>
              <a:t>des actions internes à proprement thérapeutiques et d’écoute psychologique : </a:t>
            </a:r>
          </a:p>
          <a:p>
            <a:pPr marL="261938"/>
            <a:r>
              <a:rPr lang="fr-FR" sz="3200" noProof="0" dirty="0">
                <a:latin typeface="Aptos SemiBold" panose="020B0004020202020204" pitchFamily="34" charset="0"/>
              </a:rPr>
              <a:t>Exemple 1 </a:t>
            </a:r>
            <a:r>
              <a:rPr lang="fr-FR" sz="3200" noProof="0" dirty="0">
                <a:latin typeface="Aptos" panose="020B0004020202020204" pitchFamily="34" charset="0"/>
              </a:rPr>
              <a:t>: Cités Caritas (31) : depuis 2019 une plateforme psychosociale mise en place avec une prise en charge du post-traumatisme par des psychologues spécialisées et en présence d'un interprète.</a:t>
            </a:r>
          </a:p>
          <a:p>
            <a:pPr marL="261938"/>
            <a:r>
              <a:rPr lang="fr-FR" sz="3200" noProof="0" dirty="0">
                <a:latin typeface="Aptos SemiBold" panose="020B0004020202020204" pitchFamily="34" charset="0"/>
              </a:rPr>
              <a:t>Exemple 2 </a:t>
            </a:r>
            <a:r>
              <a:rPr lang="fr-FR" sz="3200" noProof="0" dirty="0">
                <a:latin typeface="Aptos" panose="020B0004020202020204" pitchFamily="34" charset="0"/>
              </a:rPr>
              <a:t>: </a:t>
            </a:r>
            <a:r>
              <a:rPr lang="fr-FR" sz="3200" noProof="0" dirty="0" err="1">
                <a:latin typeface="Aptos" panose="020B0004020202020204" pitchFamily="34" charset="0"/>
              </a:rPr>
              <a:t>Soliha</a:t>
            </a:r>
            <a:r>
              <a:rPr lang="fr-FR" sz="3200" noProof="0" dirty="0">
                <a:latin typeface="Aptos" panose="020B0004020202020204" pitchFamily="34" charset="0"/>
              </a:rPr>
              <a:t> Méditerranée (11) : permanences hebdomadaires en santé psychologique assurées par la coordinatrice santé psychologique de l'association. </a:t>
            </a:r>
          </a:p>
        </p:txBody>
      </p:sp>
      <p:sp>
        <p:nvSpPr>
          <p:cNvPr id="22" name="ZoneTexte 21">
            <a:extLst>
              <a:ext uri="{FF2B5EF4-FFF2-40B4-BE49-F238E27FC236}">
                <a16:creationId xmlns:a16="http://schemas.microsoft.com/office/drawing/2014/main" id="{F140FC0B-55A4-52C7-52F4-6B521F3ECE17}"/>
              </a:ext>
            </a:extLst>
          </p:cNvPr>
          <p:cNvSpPr txBox="1"/>
          <p:nvPr>
            <p:custDataLst>
              <p:tags r:id="rId3"/>
            </p:custDataLst>
          </p:nvPr>
        </p:nvSpPr>
        <p:spPr>
          <a:xfrm>
            <a:off x="11296652" y="3075857"/>
            <a:ext cx="9076708" cy="8463855"/>
          </a:xfrm>
          <a:prstGeom prst="rect">
            <a:avLst/>
          </a:prstGeom>
          <a:noFill/>
        </p:spPr>
        <p:txBody>
          <a:bodyPr wrap="square" rIns="90000">
            <a:spAutoFit/>
          </a:bodyPr>
          <a:lstStyle/>
          <a:p>
            <a:pPr>
              <a:spcAft>
                <a:spcPts val="1800"/>
              </a:spcAft>
            </a:pPr>
            <a:r>
              <a:rPr lang="fr-FR" sz="3600" b="1" spc="-50" noProof="0" dirty="0">
                <a:solidFill>
                  <a:srgbClr val="8296A5"/>
                </a:solidFill>
                <a:latin typeface="Aptos" panose="020B0004020202020204" pitchFamily="34" charset="0"/>
              </a:rPr>
              <a:t>Programmes et activités de soutien externe </a:t>
            </a:r>
          </a:p>
          <a:p>
            <a:pPr>
              <a:spcAft>
                <a:spcPts val="1800"/>
              </a:spcAft>
            </a:pPr>
            <a:r>
              <a:rPr lang="fr-FR" sz="3200" noProof="0" dirty="0">
                <a:latin typeface="Aptos" panose="020B0004020202020204" pitchFamily="34" charset="0"/>
              </a:rPr>
              <a:t>12 CADA et CPH affirment que des actions partenariales ont été conduites pour répondre aux besoins d'accompagnement en santé mentale : </a:t>
            </a:r>
          </a:p>
          <a:p>
            <a:pPr>
              <a:spcAft>
                <a:spcPts val="1800"/>
              </a:spcAft>
            </a:pPr>
            <a:r>
              <a:rPr lang="fr-FR" sz="3200" noProof="0" dirty="0">
                <a:latin typeface="Aptos SemiBold" panose="020B0004020202020204" pitchFamily="34" charset="0"/>
              </a:rPr>
              <a:t>Exemple 3 </a:t>
            </a:r>
            <a:r>
              <a:rPr lang="fr-FR" sz="3200" noProof="0" dirty="0">
                <a:latin typeface="Aptos" panose="020B0004020202020204" pitchFamily="34" charset="0"/>
              </a:rPr>
              <a:t>: Émile Claparède (34) : l’EMPP (deux psychologues) intervient 1 fois par semaine au CADA ; l’association Arlequin propose des ateliers d'expression artistique 1 fois par mois avec l'argile </a:t>
            </a:r>
            <a:r>
              <a:rPr lang="fr-FR" sz="3200" spc="-50" noProof="0" dirty="0">
                <a:latin typeface="Aptos" panose="020B0004020202020204" pitchFamily="34" charset="0"/>
              </a:rPr>
              <a:t>comme support d'activité (pour adultes et enfants) ; </a:t>
            </a:r>
          </a:p>
          <a:p>
            <a:pPr>
              <a:spcAft>
                <a:spcPts val="1800"/>
              </a:spcAft>
            </a:pPr>
            <a:r>
              <a:rPr lang="fr-FR" sz="3200" noProof="0" dirty="0">
                <a:latin typeface="Aptos SemiBold" panose="020B0004020202020204" pitchFamily="34" charset="0"/>
              </a:rPr>
              <a:t>Exemple 4 </a:t>
            </a:r>
            <a:r>
              <a:rPr lang="fr-FR" sz="3200" noProof="0" dirty="0">
                <a:latin typeface="Aptos" panose="020B0004020202020204" pitchFamily="34" charset="0"/>
              </a:rPr>
              <a:t>: Association Pyrénées Terre d’accueil (65) : intervention d’un arthérapeute et d’une </a:t>
            </a:r>
            <a:r>
              <a:rPr lang="fr-FR" sz="3200" spc="-50" noProof="0" dirty="0">
                <a:latin typeface="Aptos" panose="020B0004020202020204" pitchFamily="34" charset="0"/>
              </a:rPr>
              <a:t>association spécialisée dans la médiation animale ;</a:t>
            </a:r>
          </a:p>
          <a:p>
            <a:r>
              <a:rPr lang="fr-FR" sz="3200" spc="-80" noProof="0" dirty="0">
                <a:latin typeface="Aptos SemiBold" panose="020B0004020202020204" pitchFamily="34" charset="0"/>
              </a:rPr>
              <a:t>Exemple 5 </a:t>
            </a:r>
            <a:r>
              <a:rPr lang="fr-FR" sz="3200" spc="-80" noProof="0" dirty="0">
                <a:latin typeface="Aptos" panose="020B0004020202020204" pitchFamily="34" charset="0"/>
              </a:rPr>
              <a:t>: Association la </a:t>
            </a:r>
            <a:r>
              <a:rPr lang="fr-FR" sz="3200" spc="-80" noProof="0" dirty="0" err="1">
                <a:latin typeface="Aptos" panose="020B0004020202020204" pitchFamily="34" charset="0"/>
              </a:rPr>
              <a:t>Clède</a:t>
            </a:r>
            <a:r>
              <a:rPr lang="fr-FR" sz="3200" spc="-80" noProof="0" dirty="0">
                <a:latin typeface="Aptos" panose="020B0004020202020204" pitchFamily="34" charset="0"/>
              </a:rPr>
              <a:t> (30) : un partenariat </a:t>
            </a:r>
            <a:r>
              <a:rPr lang="fr-FR" sz="3200" noProof="0" dirty="0">
                <a:latin typeface="Aptos" panose="020B0004020202020204" pitchFamily="34" charset="0"/>
              </a:rPr>
              <a:t>avec l’EMPP et le Centre </a:t>
            </a:r>
            <a:r>
              <a:rPr lang="fr-FR" sz="3200" dirty="0">
                <a:latin typeface="Aptos" panose="020B0004020202020204" pitchFamily="34" charset="0"/>
              </a:rPr>
              <a:t>Frantz</a:t>
            </a:r>
            <a:r>
              <a:rPr lang="fr-FR" sz="3200" noProof="0" dirty="0">
                <a:latin typeface="Aptos" panose="020B0004020202020204" pitchFamily="34" charset="0"/>
              </a:rPr>
              <a:t> Fanon.</a:t>
            </a:r>
          </a:p>
          <a:p>
            <a:endParaRPr lang="fr-FR" sz="3200" noProof="0" dirty="0">
              <a:latin typeface="Aptos" panose="020B0004020202020204" pitchFamily="34" charset="0"/>
            </a:endParaRPr>
          </a:p>
        </p:txBody>
      </p:sp>
      <p:cxnSp>
        <p:nvCxnSpPr>
          <p:cNvPr id="23" name="Connecteur droit 22">
            <a:extLst>
              <a:ext uri="{FF2B5EF4-FFF2-40B4-BE49-F238E27FC236}">
                <a16:creationId xmlns:a16="http://schemas.microsoft.com/office/drawing/2014/main" id="{F3EEE9CA-4031-517A-4912-CED95CF5D4AE}"/>
              </a:ext>
            </a:extLst>
          </p:cNvPr>
          <p:cNvCxnSpPr>
            <a:cxnSpLocks/>
          </p:cNvCxnSpPr>
          <p:nvPr>
            <p:custDataLst>
              <p:tags r:id="rId4"/>
            </p:custDataLst>
          </p:nvPr>
        </p:nvCxnSpPr>
        <p:spPr>
          <a:xfrm>
            <a:off x="10887074" y="3075857"/>
            <a:ext cx="0" cy="969255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A23AD8E8-3EF9-BCA6-F947-999F78646EF9}"/>
              </a:ext>
            </a:extLst>
          </p:cNvPr>
          <p:cNvSpPr txBox="1"/>
          <p:nvPr>
            <p:custDataLst>
              <p:tags r:id="rId5"/>
            </p:custDataLst>
          </p:nvPr>
        </p:nvSpPr>
        <p:spPr>
          <a:xfrm>
            <a:off x="1062345" y="13603963"/>
            <a:ext cx="11565084" cy="646331"/>
          </a:xfrm>
          <a:prstGeom prst="rect">
            <a:avLst/>
          </a:prstGeom>
          <a:solidFill>
            <a:schemeClr val="accent5"/>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3600" b="1" noProof="0" dirty="0">
                <a:solidFill>
                  <a:schemeClr val="bg1"/>
                </a:solidFill>
                <a:latin typeface="Aptos" panose="020B0004020202020204" pitchFamily="34" charset="0"/>
              </a:rPr>
              <a:t> Données communes opérateurs AGIR et CADA / CPH </a:t>
            </a:r>
          </a:p>
        </p:txBody>
      </p:sp>
      <p:graphicFrame>
        <p:nvGraphicFramePr>
          <p:cNvPr id="6" name="Tableau 5">
            <a:extLst>
              <a:ext uri="{FF2B5EF4-FFF2-40B4-BE49-F238E27FC236}">
                <a16:creationId xmlns:a16="http://schemas.microsoft.com/office/drawing/2014/main" id="{6B5A5FB7-7DAC-9E36-3022-2A28B7BFE6A6}"/>
              </a:ext>
            </a:extLst>
          </p:cNvPr>
          <p:cNvGraphicFramePr>
            <a:graphicFrameLocks noGrp="1"/>
          </p:cNvGraphicFramePr>
          <p:nvPr>
            <p:custDataLst>
              <p:tags r:id="rId6"/>
            </p:custDataLst>
            <p:extLst>
              <p:ext uri="{D42A27DB-BD31-4B8C-83A1-F6EECF244321}">
                <p14:modId xmlns:p14="http://schemas.microsoft.com/office/powerpoint/2010/main" val="1039024714"/>
              </p:ext>
            </p:extLst>
          </p:nvPr>
        </p:nvGraphicFramePr>
        <p:xfrm>
          <a:off x="1016101" y="14497563"/>
          <a:ext cx="18989141" cy="14315721"/>
        </p:xfrm>
        <a:graphic>
          <a:graphicData uri="http://schemas.openxmlformats.org/drawingml/2006/table">
            <a:tbl>
              <a:tblPr/>
              <a:tblGrid>
                <a:gridCol w="3414405">
                  <a:extLst>
                    <a:ext uri="{9D8B030D-6E8A-4147-A177-3AD203B41FA5}">
                      <a16:colId xmlns:a16="http://schemas.microsoft.com/office/drawing/2014/main" val="1132205939"/>
                    </a:ext>
                  </a:extLst>
                </a:gridCol>
                <a:gridCol w="3790950">
                  <a:extLst>
                    <a:ext uri="{9D8B030D-6E8A-4147-A177-3AD203B41FA5}">
                      <a16:colId xmlns:a16="http://schemas.microsoft.com/office/drawing/2014/main" val="1368522951"/>
                    </a:ext>
                  </a:extLst>
                </a:gridCol>
                <a:gridCol w="8267700">
                  <a:extLst>
                    <a:ext uri="{9D8B030D-6E8A-4147-A177-3AD203B41FA5}">
                      <a16:colId xmlns:a16="http://schemas.microsoft.com/office/drawing/2014/main" val="3225616711"/>
                    </a:ext>
                  </a:extLst>
                </a:gridCol>
                <a:gridCol w="3516086">
                  <a:extLst>
                    <a:ext uri="{9D8B030D-6E8A-4147-A177-3AD203B41FA5}">
                      <a16:colId xmlns:a16="http://schemas.microsoft.com/office/drawing/2014/main" val="1888070010"/>
                    </a:ext>
                  </a:extLst>
                </a:gridCol>
              </a:tblGrid>
              <a:tr h="1447881">
                <a:tc>
                  <a:txBody>
                    <a:bodyPr/>
                    <a:lstStyle/>
                    <a:p>
                      <a:pPr algn="ctr" fontAlgn="ctr"/>
                      <a:r>
                        <a:rPr lang="fr-FR" sz="2800" b="1" i="0" u="none" strike="noStrike" noProof="0" dirty="0">
                          <a:solidFill>
                            <a:srgbClr val="FFFFFF"/>
                          </a:solidFill>
                          <a:effectLst/>
                          <a:latin typeface="Aptos" panose="020B0004020202020204" pitchFamily="34" charset="0"/>
                        </a:rPr>
                        <a:t> Formations suivies par les professionnels</a:t>
                      </a:r>
                    </a:p>
                  </a:txBody>
                  <a:tcPr marL="36000" marR="36000" marT="36000" marB="36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r>
                        <a:rPr lang="fr-FR" sz="2800" b="1" i="0" u="none" strike="noStrike" noProof="0" dirty="0">
                          <a:solidFill>
                            <a:srgbClr val="FFFFFF"/>
                          </a:solidFill>
                          <a:effectLst/>
                          <a:latin typeface="Aptos" panose="020B0004020202020204" pitchFamily="34" charset="0"/>
                        </a:rPr>
                        <a:t>Nombre</a:t>
                      </a:r>
                      <a:br>
                        <a:rPr lang="fr-FR" sz="2800" b="1" i="0" u="none" strike="noStrike" noProof="0" dirty="0">
                          <a:solidFill>
                            <a:srgbClr val="FFFFFF"/>
                          </a:solidFill>
                          <a:effectLst/>
                          <a:latin typeface="Aptos" panose="020B0004020202020204" pitchFamily="34" charset="0"/>
                        </a:rPr>
                      </a:br>
                      <a:r>
                        <a:rPr lang="fr-FR" sz="2800" b="1" i="0" u="none" strike="noStrike" noProof="0" dirty="0">
                          <a:solidFill>
                            <a:srgbClr val="FFFFFF"/>
                          </a:solidFill>
                          <a:effectLst/>
                          <a:latin typeface="Aptos" panose="020B0004020202020204" pitchFamily="34" charset="0"/>
                        </a:rPr>
                        <a:t>d’opérateurs</a:t>
                      </a:r>
                    </a:p>
                  </a:txBody>
                  <a:tcPr marL="36000" marR="36000" marT="36000" marB="36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r>
                        <a:rPr lang="fr-FR" sz="2800" b="1" i="0" u="none" strike="noStrike" noProof="0" dirty="0">
                          <a:solidFill>
                            <a:srgbClr val="FFFFFF"/>
                          </a:solidFill>
                          <a:effectLst/>
                          <a:latin typeface="Aptos" panose="020B0004020202020204" pitchFamily="34" charset="0"/>
                        </a:rPr>
                        <a:t>Formations / Contenus</a:t>
                      </a:r>
                    </a:p>
                  </a:txBody>
                  <a:tcPr marL="36000" marR="36000" marT="36000" marB="36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r>
                        <a:rPr lang="fr-FR" sz="2800" b="1" i="0" u="none" strike="noStrike" noProof="0" dirty="0">
                          <a:solidFill>
                            <a:srgbClr val="FFFFFF"/>
                          </a:solidFill>
                          <a:effectLst/>
                          <a:latin typeface="Aptos" panose="020B0004020202020204" pitchFamily="34" charset="0"/>
                        </a:rPr>
                        <a:t>Organismes formateurs cités</a:t>
                      </a:r>
                    </a:p>
                  </a:txBody>
                  <a:tcPr marL="36000" marR="36000" marT="36000" marB="36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950738612"/>
                  </a:ext>
                </a:extLst>
              </a:tr>
              <a:tr h="349767">
                <a:tc rowSpan="2">
                  <a:txBody>
                    <a:bodyPr/>
                    <a:lstStyle/>
                    <a:p>
                      <a:pPr algn="l" fontAlgn="ctr"/>
                      <a:r>
                        <a:rPr lang="fr-FR" sz="2400" b="1" i="0" u="none" strike="noStrike" noProof="0" dirty="0">
                          <a:solidFill>
                            <a:schemeClr val="tx2"/>
                          </a:solidFill>
                          <a:effectLst/>
                          <a:latin typeface="Aptos" panose="020B0004020202020204" pitchFamily="34" charset="0"/>
                        </a:rPr>
                        <a:t>Formation PSSM (Premiers secours</a:t>
                      </a:r>
                      <a:br>
                        <a:rPr lang="fr-FR" sz="2400" b="1" i="0" u="none" strike="noStrike" noProof="0" dirty="0">
                          <a:solidFill>
                            <a:schemeClr val="tx2"/>
                          </a:solidFill>
                          <a:effectLst/>
                          <a:latin typeface="Aptos" panose="020B0004020202020204" pitchFamily="34" charset="0"/>
                        </a:rPr>
                      </a:br>
                      <a:r>
                        <a:rPr lang="fr-FR" sz="2400" b="1" i="0" u="none" strike="noStrike" noProof="0" dirty="0">
                          <a:solidFill>
                            <a:schemeClr val="tx2"/>
                          </a:solidFill>
                          <a:effectLst/>
                          <a:latin typeface="Aptos" panose="020B0004020202020204" pitchFamily="34" charset="0"/>
                        </a:rPr>
                        <a:t>en santé mentale)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6 sur 9</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(9, 31, 66, 11, 34, 81)</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Formation PSSM</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Le CHAC</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Crise Up</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Cohérence Réseau </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Formation interne</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ORSPERE </a:t>
                      </a:r>
                      <a:r>
                        <a:rPr lang="fr-FR" sz="2400" b="0" i="0" u="none" strike="noStrike" noProof="0" dirty="0" err="1">
                          <a:solidFill>
                            <a:schemeClr val="tx2"/>
                          </a:solidFill>
                          <a:effectLst/>
                          <a:latin typeface="Aptos" panose="020B0004020202020204" pitchFamily="34" charset="0"/>
                        </a:rPr>
                        <a:t>Samdarra</a:t>
                      </a:r>
                      <a:endParaRPr lang="fr-FR" sz="2400" b="0" i="0" u="none" strike="noStrike" noProof="0" dirty="0">
                        <a:solidFill>
                          <a:schemeClr val="tx2"/>
                        </a:solidFill>
                        <a:effectLst/>
                        <a:latin typeface="Aptos" panose="020B00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2793964940"/>
                  </a:ext>
                </a:extLst>
              </a:tr>
              <a:tr h="1525721">
                <a:tc vMerge="1">
                  <a:txBody>
                    <a:bodyPr/>
                    <a:lstStyle/>
                    <a:p>
                      <a:pPr algn="l" fontAlgn="ctr"/>
                      <a:endParaRPr lang="fr-FR" sz="2800" b="1" i="0" u="none" strike="noStrike" dirty="0">
                        <a:solidFill>
                          <a:schemeClr val="tx1"/>
                        </a:solidFill>
                        <a:effectLst/>
                        <a:latin typeface="Arial" panose="020B0604020202020204" pitchFamily="34" charset="0"/>
                      </a:endParaRPr>
                    </a:p>
                  </a:txBody>
                  <a:tcPr marL="6573" marR="6573" marT="6573" marB="0" anchor="ctr">
                    <a:lnL>
                      <a:noFill/>
                    </a:lnL>
                    <a:lnR>
                      <a:noFill/>
                    </a:lnR>
                    <a:lnT w="12700" cap="flat" cmpd="sng" algn="ctr">
                      <a:noFill/>
                      <a:prstDash val="solid"/>
                      <a:round/>
                      <a:headEnd type="none" w="med" len="med"/>
                      <a:tailEnd type="none" w="med" len="med"/>
                    </a:lnT>
                    <a:lnB>
                      <a:noFill/>
                    </a:lnB>
                    <a:solidFill>
                      <a:srgbClr val="D9D9D9"/>
                    </a:solidFill>
                  </a:tcPr>
                </a:tc>
                <a:tc>
                  <a:txBody>
                    <a:bodyPr/>
                    <a:lstStyle/>
                    <a:p>
                      <a:pPr algn="l" fontAlgn="ctr"/>
                      <a:r>
                        <a:rPr lang="fr-FR" sz="2400" b="0" i="0" u="none" strike="noStrike" spc="-50" baseline="0" noProof="0" dirty="0">
                          <a:solidFill>
                            <a:schemeClr val="tx2"/>
                          </a:solidFill>
                          <a:effectLst/>
                          <a:latin typeface="Aptos" panose="020B0004020202020204" pitchFamily="34" charset="0"/>
                        </a:rPr>
                        <a:t>4 des CADA/CPH interrogés : </a:t>
                      </a:r>
                      <a:r>
                        <a:rPr lang="fr-FR" sz="2400" b="0" i="0" u="none" strike="noStrike" noProof="0" dirty="0" err="1">
                          <a:solidFill>
                            <a:schemeClr val="tx2"/>
                          </a:solidFill>
                          <a:effectLst/>
                          <a:latin typeface="Aptos" panose="020B0004020202020204" pitchFamily="34" charset="0"/>
                        </a:rPr>
                        <a:t>Acal</a:t>
                      </a:r>
                      <a:r>
                        <a:rPr lang="fr-FR" sz="2400" b="0" i="0" u="none" strike="noStrike" noProof="0" dirty="0">
                          <a:solidFill>
                            <a:schemeClr val="tx2"/>
                          </a:solidFill>
                          <a:effectLst/>
                          <a:latin typeface="Aptos" panose="020B0004020202020204" pitchFamily="34" charset="0"/>
                        </a:rPr>
                        <a:t> (66), Groupe SOS Solidarités (34), Croix rouge (30), France Terre d’asile (48)</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On ignore s’il s’agit de formations collectives ou individuelles ; à la question du nombre de professionnels formés dans l’équipe aux PSSM ou au repérage des signes d’alerte en santé mentale, les formations collectives sont minoritaires (</a:t>
                      </a:r>
                      <a:r>
                        <a:rPr lang="fr-FR" sz="2400" b="0" i="0" u="none" strike="noStrike" noProof="0" dirty="0" err="1">
                          <a:solidFill>
                            <a:schemeClr val="tx2"/>
                          </a:solidFill>
                          <a:effectLst/>
                          <a:latin typeface="Aptos" panose="020B0004020202020204" pitchFamily="34" charset="0"/>
                        </a:rPr>
                        <a:t>Acal</a:t>
                      </a:r>
                      <a:r>
                        <a:rPr lang="fr-FR" sz="2400" b="0" i="0" u="none" strike="noStrike" noProof="0" dirty="0">
                          <a:solidFill>
                            <a:schemeClr val="tx2"/>
                          </a:solidFill>
                          <a:effectLst/>
                          <a:latin typeface="Aptos" panose="020B0004020202020204" pitchFamily="34" charset="0"/>
                        </a:rPr>
                        <a:t> 66, Adoma 66, Adoma 31, FTA 48)</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endParaRPr lang="fr-FR" sz="2400" b="0" i="0" u="none" strike="noStrike" noProof="0" dirty="0">
                        <a:solidFill>
                          <a:schemeClr val="tx2"/>
                        </a:solidFill>
                        <a:effectLst/>
                        <a:latin typeface="Aptos" panose="020B00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2467799410"/>
                  </a:ext>
                </a:extLst>
              </a:tr>
              <a:tr h="1768817">
                <a:tc rowSpan="2">
                  <a:txBody>
                    <a:bodyPr/>
                    <a:lstStyle/>
                    <a:p>
                      <a:pPr algn="l" fontAlgn="ctr"/>
                      <a:r>
                        <a:rPr lang="fr-FR" sz="2400" b="1" i="0" u="none" strike="noStrike" noProof="0" dirty="0">
                          <a:solidFill>
                            <a:schemeClr val="tx2"/>
                          </a:solidFill>
                          <a:effectLst/>
                          <a:latin typeface="Aptos" panose="020B0004020202020204" pitchFamily="34" charset="0"/>
                        </a:rPr>
                        <a:t>Autres formations en santé mentale (repérage des </a:t>
                      </a:r>
                      <a:br>
                        <a:rPr lang="fr-FR" sz="2400" b="1" i="0" u="none" strike="noStrike" noProof="0" dirty="0">
                          <a:solidFill>
                            <a:schemeClr val="tx2"/>
                          </a:solidFill>
                          <a:effectLst/>
                          <a:latin typeface="Aptos" panose="020B0004020202020204" pitchFamily="34" charset="0"/>
                        </a:rPr>
                      </a:br>
                      <a:r>
                        <a:rPr lang="fr-FR" sz="2400" b="1" i="0" u="none" strike="noStrike" noProof="0" dirty="0">
                          <a:solidFill>
                            <a:schemeClr val="tx2"/>
                          </a:solidFill>
                          <a:effectLst/>
                          <a:latin typeface="Aptos" panose="020B0004020202020204" pitchFamily="34" charset="0"/>
                        </a:rPr>
                        <a:t>signes/ symptômes</a:t>
                      </a:r>
                      <a:br>
                        <a:rPr lang="fr-FR" sz="2400" b="1" i="0" u="none" strike="noStrike" noProof="0" dirty="0">
                          <a:solidFill>
                            <a:schemeClr val="tx2"/>
                          </a:solidFill>
                          <a:effectLst/>
                          <a:latin typeface="Aptos" panose="020B0004020202020204" pitchFamily="34" charset="0"/>
                        </a:rPr>
                      </a:br>
                      <a:r>
                        <a:rPr lang="fr-FR" sz="2400" b="1" i="0" u="none" strike="noStrike" noProof="0" dirty="0">
                          <a:solidFill>
                            <a:schemeClr val="tx2"/>
                          </a:solidFill>
                          <a:effectLst/>
                          <a:latin typeface="Aptos" panose="020B0004020202020204" pitchFamily="34" charset="0"/>
                        </a:rPr>
                        <a:t>et du soutien en santé mentale)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400" b="0" i="0" u="none" strike="noStrike" noProof="0" dirty="0">
                          <a:solidFill>
                            <a:schemeClr val="tx2"/>
                          </a:solidFill>
                          <a:effectLst/>
                          <a:latin typeface="Aptos" panose="020B0004020202020204" pitchFamily="34" charset="0"/>
                        </a:rPr>
                        <a:t>7 sur 9</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(9, 31, 66, 82, 12, 34, 81)</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400" b="0" i="0" u="none" strike="noStrike" noProof="0" dirty="0">
                          <a:solidFill>
                            <a:schemeClr val="tx2"/>
                          </a:solidFill>
                          <a:effectLst/>
                          <a:latin typeface="Aptos" panose="020B0004020202020204" pitchFamily="34" charset="0"/>
                        </a:rPr>
                        <a:t>Formation en santé mentale (repérage, informations, etc.)</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Santé mentale et migration / Rôle et positions des accompagnants confrontés à la pathologie mentale</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Prise en charge d'un public exilé en souffrance psychique/Sensibilisation santé mentale"</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Formation en ligne de 2h pour tous / 3 journées de formation en présentiel pour 1</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Accompagner des personnes en souffrance psychique</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Santé mentale et Précarité</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400" b="0" i="0" u="none" strike="noStrike" noProof="0" dirty="0">
                          <a:solidFill>
                            <a:schemeClr val="tx2"/>
                          </a:solidFill>
                          <a:effectLst/>
                          <a:latin typeface="Aptos" panose="020B0004020202020204" pitchFamily="34" charset="0"/>
                        </a:rPr>
                        <a:t>Le CHAC</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Forum réfugiés (2)</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FAS</a:t>
                      </a:r>
                      <a:br>
                        <a:rPr lang="fr-FR" sz="2400" b="0" i="0" u="none" strike="noStrike" noProof="0" dirty="0">
                          <a:solidFill>
                            <a:schemeClr val="tx2"/>
                          </a:solidFill>
                          <a:effectLst/>
                          <a:latin typeface="Aptos" panose="020B0004020202020204" pitchFamily="34" charset="0"/>
                        </a:rPr>
                      </a:br>
                      <a:r>
                        <a:rPr lang="fr-FR" sz="2400" b="0" i="0" u="none" strike="noStrike" noProof="0" dirty="0" err="1">
                          <a:solidFill>
                            <a:schemeClr val="tx2"/>
                          </a:solidFill>
                          <a:effectLst/>
                          <a:latin typeface="Aptos" panose="020B0004020202020204" pitchFamily="34" charset="0"/>
                        </a:rPr>
                        <a:t>Orspere</a:t>
                      </a:r>
                      <a:r>
                        <a:rPr lang="fr-FR" sz="2400" b="0" i="0" u="none" strike="noStrike" noProof="0" dirty="0">
                          <a:solidFill>
                            <a:schemeClr val="tx2"/>
                          </a:solidFill>
                          <a:effectLst/>
                          <a:latin typeface="Aptos" panose="020B0004020202020204" pitchFamily="34" charset="0"/>
                        </a:rPr>
                        <a:t> </a:t>
                      </a:r>
                      <a:r>
                        <a:rPr lang="fr-FR" sz="2400" b="0" i="0" u="none" strike="noStrike" noProof="0" dirty="0" err="1">
                          <a:solidFill>
                            <a:schemeClr val="tx2"/>
                          </a:solidFill>
                          <a:effectLst/>
                          <a:latin typeface="Aptos" panose="020B0004020202020204" pitchFamily="34" charset="0"/>
                        </a:rPr>
                        <a:t>Samdarra</a:t>
                      </a:r>
                      <a:r>
                        <a:rPr lang="fr-FR" sz="2400" b="0" i="0" u="none" strike="noStrike" noProof="0" dirty="0">
                          <a:solidFill>
                            <a:schemeClr val="tx2"/>
                          </a:solidFill>
                          <a:effectLst/>
                          <a:latin typeface="Aptos" panose="020B0004020202020204" pitchFamily="34" charset="0"/>
                        </a:rPr>
                        <a:t> </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Formation interne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7491022"/>
                  </a:ext>
                </a:extLst>
              </a:tr>
              <a:tr h="1768817">
                <a:tc vMerge="1">
                  <a:txBody>
                    <a:bodyPr/>
                    <a:lstStyle/>
                    <a:p>
                      <a:pPr algn="l" fontAlgn="ctr"/>
                      <a:endParaRPr lang="fr-FR" sz="2800" b="1" i="0" u="none" strike="noStrike" dirty="0">
                        <a:solidFill>
                          <a:schemeClr val="tx1"/>
                        </a:solidFill>
                        <a:effectLst/>
                        <a:latin typeface="Arial" panose="020B0604020202020204" pitchFamily="34" charset="0"/>
                      </a:endParaRPr>
                    </a:p>
                  </a:txBody>
                  <a:tcPr marL="6573" marR="6573" marT="6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2400" b="0" i="0" u="none" strike="noStrike" noProof="0" dirty="0">
                          <a:solidFill>
                            <a:schemeClr val="tx2"/>
                          </a:solidFill>
                          <a:effectLst/>
                          <a:latin typeface="Aptos" panose="020B0004020202020204" pitchFamily="34" charset="0"/>
                        </a:rPr>
                        <a:t>16 des CADA déclarent des formations autour des problématiques de santé mentale qu’il s’agisse de formation délivrée par un organisme de formation interne à leur réseau ou externe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400" b="0" i="0" u="none" strike="noStrike" noProof="0" dirty="0">
                          <a:solidFill>
                            <a:schemeClr val="tx2"/>
                          </a:solidFill>
                          <a:effectLst/>
                          <a:latin typeface="Aptos" panose="020B0004020202020204" pitchFamily="34" charset="0"/>
                        </a:rPr>
                        <a:t>Formations sur clinique et migration / clinique de l’exil, les discriminations, sur la gestion des situations complexes et conflictuelles dues à des problématiques en santé mentale </a:t>
                      </a:r>
                    </a:p>
                    <a:p>
                      <a:pPr algn="l" fontAlgn="ctr"/>
                      <a:r>
                        <a:rPr lang="fr-FR" sz="2400" b="0" i="0" u="none" strike="noStrike" noProof="0" dirty="0">
                          <a:solidFill>
                            <a:schemeClr val="tx2"/>
                          </a:solidFill>
                          <a:effectLst/>
                          <a:latin typeface="Aptos" panose="020B0004020202020204" pitchFamily="34" charset="0"/>
                        </a:rPr>
                        <a:t> </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400" b="0" i="0" u="none" strike="noStrike" noProof="0" dirty="0">
                          <a:solidFill>
                            <a:schemeClr val="tx2"/>
                          </a:solidFill>
                          <a:effectLst/>
                          <a:latin typeface="Aptos" panose="020B0004020202020204" pitchFamily="34" charset="0"/>
                        </a:rPr>
                        <a:t>Centre F. Fanon</a:t>
                      </a:r>
                    </a:p>
                    <a:p>
                      <a:pPr algn="l" fontAlgn="ctr"/>
                      <a:r>
                        <a:rPr lang="fr-FR" sz="2400" b="0" i="0" u="none" strike="noStrike" noProof="0" dirty="0">
                          <a:solidFill>
                            <a:schemeClr val="tx2"/>
                          </a:solidFill>
                          <a:effectLst/>
                          <a:latin typeface="Aptos" panose="020B0004020202020204" pitchFamily="34" charset="0"/>
                        </a:rPr>
                        <a:t>EMPP</a:t>
                      </a:r>
                    </a:p>
                    <a:p>
                      <a:pPr algn="l" fontAlgn="ctr"/>
                      <a:r>
                        <a:rPr lang="fr-FR" sz="2400" b="0" i="0" u="none" strike="noStrike" noProof="0" dirty="0">
                          <a:solidFill>
                            <a:schemeClr val="tx2"/>
                          </a:solidFill>
                          <a:effectLst/>
                          <a:latin typeface="Aptos" panose="020B0004020202020204" pitchFamily="34" charset="0"/>
                        </a:rPr>
                        <a:t>Centre hospitalier</a:t>
                      </a:r>
                      <a:br>
                        <a:rPr lang="fr-FR" sz="2400" b="0" i="0" u="none" strike="noStrike" noProof="0" dirty="0">
                          <a:solidFill>
                            <a:schemeClr val="tx2"/>
                          </a:solidFill>
                          <a:effectLst/>
                          <a:latin typeface="Aptos" panose="020B0004020202020204" pitchFamily="34" charset="0"/>
                        </a:rPr>
                      </a:br>
                      <a:r>
                        <a:rPr lang="fr-FR" sz="2400" b="0" i="0" u="none" strike="noStrike" noProof="0" dirty="0">
                          <a:solidFill>
                            <a:schemeClr val="tx2"/>
                          </a:solidFill>
                          <a:effectLst/>
                          <a:latin typeface="Aptos" panose="020B0004020202020204" pitchFamily="34" charset="0"/>
                        </a:rPr>
                        <a:t>(CHAC 09)</a:t>
                      </a:r>
                    </a:p>
                    <a:p>
                      <a:pPr algn="l" fontAlgn="ctr"/>
                      <a:endParaRPr lang="fr-FR" sz="2400" b="0" i="0" u="none" strike="noStrike" noProof="0" dirty="0">
                        <a:solidFill>
                          <a:schemeClr val="tx2"/>
                        </a:solidFill>
                        <a:effectLst/>
                        <a:latin typeface="Aptos" panose="020B00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8894741"/>
                  </a:ext>
                </a:extLst>
              </a:tr>
              <a:tr h="399038">
                <a:tc rowSpan="2">
                  <a:txBody>
                    <a:bodyPr/>
                    <a:lstStyle/>
                    <a:p>
                      <a:pPr algn="l" fontAlgn="ctr"/>
                      <a:r>
                        <a:rPr lang="fr-FR" sz="2400" b="1" i="0" u="none" strike="noStrike" noProof="0" dirty="0">
                          <a:solidFill>
                            <a:schemeClr val="tx2"/>
                          </a:solidFill>
                          <a:effectLst/>
                          <a:latin typeface="Aptos" panose="020B0004020202020204" pitchFamily="34" charset="0"/>
                        </a:rPr>
                        <a:t>Formation au psychotraumatisme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1 sur 9 (31)</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Psychotraumatisme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Formation interne Forum Réfugiés</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4163782286"/>
                  </a:ext>
                </a:extLst>
              </a:tr>
              <a:tr h="399038">
                <a:tc vMerge="1">
                  <a:txBody>
                    <a:bodyPr/>
                    <a:lstStyle/>
                    <a:p>
                      <a:pPr algn="l" fontAlgn="ctr"/>
                      <a:endParaRPr lang="fr-FR" sz="2800" b="1" i="0" u="none" strike="noStrike" dirty="0">
                        <a:solidFill>
                          <a:schemeClr val="tx1"/>
                        </a:solidFill>
                        <a:effectLst/>
                        <a:latin typeface="Arial" panose="020B0604020202020204" pitchFamily="34" charset="0"/>
                      </a:endParaRPr>
                    </a:p>
                  </a:txBody>
                  <a:tcPr marL="6573" marR="6573" marT="6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algn="l" fontAlgn="ctr"/>
                      <a:endParaRPr lang="fr-FR" sz="2400" b="0" i="0" u="none" strike="noStrike" noProof="0" dirty="0">
                        <a:solidFill>
                          <a:schemeClr val="tx2"/>
                        </a:solidFill>
                        <a:effectLst/>
                        <a:latin typeface="Aptos" panose="020B0004020202020204" pitchFamily="34" charset="0"/>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fr-FR" sz="2400" b="0" i="0" u="none" strike="noStrike" noProof="0" dirty="0">
                          <a:solidFill>
                            <a:schemeClr val="tx2"/>
                          </a:solidFill>
                          <a:effectLst/>
                          <a:latin typeface="Aptos" panose="020B0004020202020204" pitchFamily="34" charset="0"/>
                        </a:rPr>
                        <a:t>6 CADA/CPH ont organisé une formation spécifique au psychotraumatisme</a:t>
                      </a:r>
                    </a:p>
                    <a:p>
                      <a:pPr algn="l" fontAlgn="ctr"/>
                      <a:endParaRPr lang="fr-FR" sz="2400" b="0" i="0" u="none" strike="noStrike" noProof="0" dirty="0">
                        <a:solidFill>
                          <a:schemeClr val="tx2"/>
                        </a:solidFill>
                        <a:effectLst/>
                        <a:latin typeface="Aptos" panose="020B00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Formation psychotraumatisme des exilés </a:t>
                      </a:r>
                    </a:p>
                    <a:p>
                      <a:pPr algn="l" fontAlgn="ctr"/>
                      <a:r>
                        <a:rPr lang="fr-FR" sz="2400" b="0" i="0" u="none" strike="noStrike" noProof="0" dirty="0">
                          <a:solidFill>
                            <a:schemeClr val="tx2"/>
                          </a:solidFill>
                          <a:effectLst/>
                          <a:latin typeface="Aptos" panose="020B0004020202020204" pitchFamily="34" charset="0"/>
                        </a:rPr>
                        <a:t>DU Paris 8 en Ethnopsychiatrie</a:t>
                      </a: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400" b="0" i="0" u="none" strike="noStrike" noProof="0" dirty="0">
                          <a:solidFill>
                            <a:schemeClr val="tx2"/>
                          </a:solidFill>
                          <a:effectLst/>
                          <a:latin typeface="Aptos" panose="020B0004020202020204" pitchFamily="34" charset="0"/>
                        </a:rPr>
                        <a:t>Formation universitaire</a:t>
                      </a:r>
                    </a:p>
                    <a:p>
                      <a:pPr algn="l" fontAlgn="ctr"/>
                      <a:r>
                        <a:rPr lang="fr-FR" sz="2400" b="0" i="0" u="none" strike="noStrike" noProof="0" dirty="0">
                          <a:solidFill>
                            <a:schemeClr val="tx2"/>
                          </a:solidFill>
                          <a:effectLst/>
                          <a:latin typeface="Aptos" panose="020B0004020202020204" pitchFamily="34" charset="0"/>
                        </a:rPr>
                        <a:t>France Terre d’Asile</a:t>
                      </a:r>
                    </a:p>
                    <a:p>
                      <a:pPr algn="l" fontAlgn="ctr"/>
                      <a:r>
                        <a:rPr lang="fr-FR" sz="2400" b="0" i="0" u="none" strike="noStrike" noProof="0" dirty="0">
                          <a:solidFill>
                            <a:schemeClr val="tx2"/>
                          </a:solidFill>
                          <a:effectLst/>
                          <a:latin typeface="Aptos" panose="020B0004020202020204" pitchFamily="34" charset="0"/>
                        </a:rPr>
                        <a:t>Forum Réfugiés</a:t>
                      </a:r>
                    </a:p>
                    <a:p>
                      <a:pPr algn="l" fontAlgn="ctr"/>
                      <a:r>
                        <a:rPr lang="fr-FR" sz="2400" b="0" i="0" u="none" strike="noStrike" noProof="0" dirty="0">
                          <a:solidFill>
                            <a:schemeClr val="tx2"/>
                          </a:solidFill>
                          <a:effectLst/>
                          <a:latin typeface="Aptos" panose="020B0004020202020204" pitchFamily="34" charset="0"/>
                        </a:rPr>
                        <a:t>Prisme </a:t>
                      </a:r>
                      <a:r>
                        <a:rPr lang="fr-FR" sz="2400" b="0" i="0" u="none" strike="noStrike" noProof="0" dirty="0" err="1">
                          <a:solidFill>
                            <a:schemeClr val="tx2"/>
                          </a:solidFill>
                          <a:effectLst/>
                          <a:latin typeface="Aptos" panose="020B0004020202020204" pitchFamily="34" charset="0"/>
                        </a:rPr>
                        <a:t>Orspere-Samdarra</a:t>
                      </a:r>
                      <a:endParaRPr lang="fr-FR" sz="2400" b="0" i="0" u="none" strike="noStrike" noProof="0" dirty="0">
                        <a:solidFill>
                          <a:schemeClr val="tx2"/>
                        </a:solidFill>
                        <a:effectLst/>
                        <a:latin typeface="Aptos" panose="020B0004020202020204" pitchFamily="34" charset="0"/>
                      </a:endParaRPr>
                    </a:p>
                  </a:txBody>
                  <a:tcPr marL="36000" marR="3600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2469785693"/>
                  </a:ext>
                </a:extLst>
              </a:tr>
            </a:tbl>
          </a:graphicData>
        </a:graphic>
      </p:graphicFrame>
      <p:sp>
        <p:nvSpPr>
          <p:cNvPr id="2" name="ZoneTexte 1">
            <a:extLst>
              <a:ext uri="{FF2B5EF4-FFF2-40B4-BE49-F238E27FC236}">
                <a16:creationId xmlns:a16="http://schemas.microsoft.com/office/drawing/2014/main" id="{00CC51AA-4B00-49BD-B9B4-62783F5BE6CD}"/>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8 –</a:t>
            </a:r>
          </a:p>
        </p:txBody>
      </p:sp>
    </p:spTree>
    <p:extLst>
      <p:ext uri="{BB962C8B-B14F-4D97-AF65-F5344CB8AC3E}">
        <p14:creationId xmlns:p14="http://schemas.microsoft.com/office/powerpoint/2010/main" val="3480609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36CA57C-EAE3-9306-B52D-106F082182A3}"/>
              </a:ext>
            </a:extLst>
          </p:cNvPr>
          <p:cNvSpPr/>
          <p:nvPr/>
        </p:nvSpPr>
        <p:spPr>
          <a:xfrm>
            <a:off x="1267671" y="2028449"/>
            <a:ext cx="18716037" cy="9344401"/>
          </a:xfrm>
          <a:prstGeom prst="rect">
            <a:avLst/>
          </a:prstGeom>
          <a:solidFill>
            <a:srgbClr val="EBEF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Aptos" panose="020B0004020202020204" pitchFamily="34" charset="0"/>
            </a:endParaRPr>
          </a:p>
        </p:txBody>
      </p:sp>
      <p:grpSp>
        <p:nvGrpSpPr>
          <p:cNvPr id="2" name="Groupe 1">
            <a:extLst>
              <a:ext uri="{FF2B5EF4-FFF2-40B4-BE49-F238E27FC236}">
                <a16:creationId xmlns:a16="http://schemas.microsoft.com/office/drawing/2014/main" id="{27F48EA6-1D8B-0357-9124-BFD277F6C5E0}"/>
              </a:ext>
            </a:extLst>
          </p:cNvPr>
          <p:cNvGrpSpPr/>
          <p:nvPr>
            <p:custDataLst>
              <p:tags r:id="rId1"/>
            </p:custDataLst>
          </p:nvPr>
        </p:nvGrpSpPr>
        <p:grpSpPr>
          <a:xfrm>
            <a:off x="1699387" y="2617225"/>
            <a:ext cx="18014245" cy="8367200"/>
            <a:chOff x="1856218" y="4750566"/>
            <a:chExt cx="18014245" cy="8367200"/>
          </a:xfrm>
        </p:grpSpPr>
        <p:grpSp>
          <p:nvGrpSpPr>
            <p:cNvPr id="17" name="Groupe 16">
              <a:extLst>
                <a:ext uri="{FF2B5EF4-FFF2-40B4-BE49-F238E27FC236}">
                  <a16:creationId xmlns:a16="http://schemas.microsoft.com/office/drawing/2014/main" id="{CE9F95EB-FC97-D078-FE49-770BA3E726F2}"/>
                </a:ext>
              </a:extLst>
            </p:cNvPr>
            <p:cNvGrpSpPr/>
            <p:nvPr/>
          </p:nvGrpSpPr>
          <p:grpSpPr>
            <a:xfrm>
              <a:off x="1856218" y="4750566"/>
              <a:ext cx="18014245" cy="6447919"/>
              <a:chOff x="1966773" y="15476271"/>
              <a:chExt cx="18014245" cy="5446548"/>
            </a:xfrm>
            <a:solidFill>
              <a:schemeClr val="accent2">
                <a:lumMod val="20000"/>
                <a:lumOff val="80000"/>
              </a:schemeClr>
            </a:solidFill>
          </p:grpSpPr>
          <p:sp>
            <p:nvSpPr>
              <p:cNvPr id="3" name="ZoneTexte 2">
                <a:extLst>
                  <a:ext uri="{FF2B5EF4-FFF2-40B4-BE49-F238E27FC236}">
                    <a16:creationId xmlns:a16="http://schemas.microsoft.com/office/drawing/2014/main" id="{B9E04735-F5BF-6EBB-DF09-558A17DC7B4F}"/>
                  </a:ext>
                </a:extLst>
              </p:cNvPr>
              <p:cNvSpPr txBox="1"/>
              <p:nvPr/>
            </p:nvSpPr>
            <p:spPr>
              <a:xfrm>
                <a:off x="1966773" y="15476271"/>
                <a:ext cx="8919942" cy="5446548"/>
              </a:xfrm>
              <a:prstGeom prst="rect">
                <a:avLst/>
              </a:prstGeom>
              <a:noFill/>
            </p:spPr>
            <p:txBody>
              <a:bodyPr wrap="square">
                <a:spAutoFit/>
              </a:bodyPr>
              <a:lstStyle/>
              <a:p>
                <a:pPr>
                  <a:spcAft>
                    <a:spcPts val="1800"/>
                  </a:spcAft>
                </a:pPr>
                <a:r>
                  <a:rPr lang="fr-FR" sz="3600" b="1" noProof="0" dirty="0">
                    <a:solidFill>
                      <a:srgbClr val="8296A5"/>
                    </a:solidFill>
                    <a:latin typeface="Aptos" panose="020B0004020202020204" pitchFamily="34" charset="0"/>
                  </a:rPr>
                  <a:t>Connaissance des recommandations de bonnes pratiques professionnelles (RBPP) </a:t>
                </a:r>
                <a:endParaRPr lang="fr-FR" sz="3200" noProof="0" dirty="0">
                  <a:solidFill>
                    <a:srgbClr val="FF0000"/>
                  </a:solidFill>
                  <a:latin typeface="Aptos" panose="020B0004020202020204" pitchFamily="34" charset="0"/>
                </a:endParaRPr>
              </a:p>
              <a:p>
                <a:r>
                  <a:rPr lang="fr-FR" sz="3200" noProof="0" dirty="0">
                    <a:solidFill>
                      <a:schemeClr val="tx2"/>
                    </a:solidFill>
                    <a:latin typeface="Aptos" panose="020B0004020202020204" pitchFamily="34" charset="0"/>
                  </a:rPr>
                  <a:t>Intervenir auprès des personnes en situation de grande précarité présentant des troubles psychiques – Les 10 points clés (novembre 2023) </a:t>
                </a:r>
                <a:endParaRPr lang="fr-FR" sz="3200" b="1" noProof="0" dirty="0">
                  <a:solidFill>
                    <a:schemeClr val="tx2"/>
                  </a:solidFill>
                  <a:latin typeface="Aptos" panose="020B0004020202020204" pitchFamily="34" charset="0"/>
                </a:endParaRPr>
              </a:p>
              <a:p>
                <a:pPr>
                  <a:spcBef>
                    <a:spcPts val="1800"/>
                  </a:spcBef>
                </a:pPr>
                <a:r>
                  <a:rPr lang="fr-FR" sz="3600" b="1" noProof="0" dirty="0">
                    <a:solidFill>
                      <a:schemeClr val="accent2"/>
                    </a:solidFill>
                    <a:latin typeface="Aptos" panose="020B0004020202020204" pitchFamily="34" charset="0"/>
                  </a:rPr>
                  <a:t>4 opérateurs AGIR sur 9 </a:t>
                </a:r>
                <a:r>
                  <a:rPr lang="fr-FR" sz="3200" noProof="0" dirty="0">
                    <a:solidFill>
                      <a:schemeClr val="tx2"/>
                    </a:solidFill>
                    <a:latin typeface="Aptos" panose="020B0004020202020204" pitchFamily="34" charset="0"/>
                  </a:rPr>
                  <a:t>(09, 11, 12, 34) déclarent que les professionnels du service ont connaissance des RBPP de la Haute Autorité de santé.</a:t>
                </a:r>
              </a:p>
              <a:p>
                <a:pPr>
                  <a:spcBef>
                    <a:spcPts val="1800"/>
                  </a:spcBef>
                </a:pPr>
                <a:r>
                  <a:rPr lang="fr-FR" sz="3600" b="1" noProof="0" dirty="0">
                    <a:solidFill>
                      <a:schemeClr val="accent1"/>
                    </a:solidFill>
                    <a:latin typeface="Aptos" panose="020B0004020202020204" pitchFamily="34" charset="0"/>
                  </a:rPr>
                  <a:t>11 CADA / CPH sur 25 </a:t>
                </a:r>
                <a:r>
                  <a:rPr lang="fr-FR" sz="3200" noProof="0" dirty="0">
                    <a:latin typeface="Aptos" panose="020B0004020202020204" pitchFamily="34" charset="0"/>
                  </a:rPr>
                  <a:t>déclarent que les professionnels ont connaissance des RBPP.</a:t>
                </a:r>
              </a:p>
            </p:txBody>
          </p:sp>
          <p:sp>
            <p:nvSpPr>
              <p:cNvPr id="9" name="ZoneTexte 8">
                <a:extLst>
                  <a:ext uri="{FF2B5EF4-FFF2-40B4-BE49-F238E27FC236}">
                    <a16:creationId xmlns:a16="http://schemas.microsoft.com/office/drawing/2014/main" id="{F3FBAE93-A334-FF4F-3B38-F5C187227F1D}"/>
                  </a:ext>
                </a:extLst>
              </p:cNvPr>
              <p:cNvSpPr txBox="1"/>
              <p:nvPr/>
            </p:nvSpPr>
            <p:spPr>
              <a:xfrm>
                <a:off x="11587414" y="15476271"/>
                <a:ext cx="8393604" cy="5446548"/>
              </a:xfrm>
              <a:prstGeom prst="rect">
                <a:avLst/>
              </a:prstGeom>
              <a:noFill/>
            </p:spPr>
            <p:txBody>
              <a:bodyPr wrap="square">
                <a:spAutoFit/>
              </a:bodyPr>
              <a:lstStyle/>
              <a:p>
                <a:pPr>
                  <a:spcAft>
                    <a:spcPts val="1800"/>
                  </a:spcAft>
                </a:pPr>
                <a:r>
                  <a:rPr lang="fr-FR" sz="3600" b="1" noProof="0" dirty="0">
                    <a:solidFill>
                      <a:srgbClr val="8296A5"/>
                    </a:solidFill>
                    <a:latin typeface="Aptos" panose="020B0004020202020204" pitchFamily="34" charset="0"/>
                  </a:rPr>
                  <a:t>Connaissance du guide réalisé</a:t>
                </a:r>
                <a:br>
                  <a:rPr lang="fr-FR" sz="3600" b="1" dirty="0">
                    <a:solidFill>
                      <a:srgbClr val="8296A5"/>
                    </a:solidFill>
                    <a:latin typeface="Aptos" panose="020B0004020202020204" pitchFamily="34" charset="0"/>
                  </a:rPr>
                </a:br>
                <a:r>
                  <a:rPr lang="fr-FR" sz="3600" b="1" noProof="0" dirty="0">
                    <a:solidFill>
                      <a:srgbClr val="8296A5"/>
                    </a:solidFill>
                    <a:latin typeface="Aptos" panose="020B0004020202020204" pitchFamily="34" charset="0"/>
                  </a:rPr>
                  <a:t>par l’</a:t>
                </a:r>
                <a:r>
                  <a:rPr lang="fr-FR" sz="3600" b="1" noProof="0" dirty="0" err="1">
                    <a:solidFill>
                      <a:srgbClr val="8296A5"/>
                    </a:solidFill>
                    <a:latin typeface="Aptos" panose="020B0004020202020204" pitchFamily="34" charset="0"/>
                  </a:rPr>
                  <a:t>Orspere-Samdarra</a:t>
                </a:r>
                <a:r>
                  <a:rPr lang="fr-FR" sz="3600" b="1" noProof="0" dirty="0">
                    <a:solidFill>
                      <a:srgbClr val="8296A5"/>
                    </a:solidFill>
                    <a:latin typeface="Aptos" panose="020B0004020202020204" pitchFamily="34" charset="0"/>
                  </a:rPr>
                  <a:t> (2022) </a:t>
                </a:r>
                <a:endParaRPr lang="fr-FR" sz="3200" b="1" noProof="0" dirty="0">
                  <a:solidFill>
                    <a:srgbClr val="FF0000"/>
                  </a:solidFill>
                  <a:latin typeface="Aptos" panose="020B0004020202020204" pitchFamily="34" charset="0"/>
                </a:endParaRPr>
              </a:p>
              <a:p>
                <a:r>
                  <a:rPr lang="fr-FR" sz="3200" noProof="0" dirty="0">
                    <a:solidFill>
                      <a:schemeClr val="tx2"/>
                    </a:solidFill>
                    <a:latin typeface="Aptos" panose="020B0004020202020204" pitchFamily="34" charset="0"/>
                  </a:rPr>
                  <a:t>« Soutenir la santé mentale des personnes migrantes - Guide ressource à destination des intervenants sociaux » </a:t>
                </a:r>
                <a:endParaRPr lang="fr-FR" sz="3600" b="1" noProof="0" dirty="0">
                  <a:solidFill>
                    <a:srgbClr val="FF0000"/>
                  </a:solidFill>
                  <a:latin typeface="Aptos" panose="020B0004020202020204" pitchFamily="34" charset="0"/>
                </a:endParaRPr>
              </a:p>
              <a:p>
                <a:pPr>
                  <a:spcBef>
                    <a:spcPts val="1800"/>
                  </a:spcBef>
                </a:pPr>
                <a:r>
                  <a:rPr lang="fr-FR" sz="3600" b="1" noProof="0" dirty="0">
                    <a:solidFill>
                      <a:schemeClr val="accent2"/>
                    </a:solidFill>
                    <a:latin typeface="Aptos" panose="020B0004020202020204" pitchFamily="34" charset="0"/>
                  </a:rPr>
                  <a:t>5 opérateurs AGIR </a:t>
                </a:r>
                <a:r>
                  <a:rPr lang="fr-FR" sz="3200" noProof="0" dirty="0">
                    <a:solidFill>
                      <a:schemeClr val="tx2"/>
                    </a:solidFill>
                    <a:latin typeface="Aptos" panose="020B0004020202020204" pitchFamily="34" charset="0"/>
                  </a:rPr>
                  <a:t>sur 9 (09, 12, 34, 66, 81) déclarent que les professionnels du service connaissent le guide.</a:t>
                </a:r>
              </a:p>
              <a:p>
                <a:pPr>
                  <a:spcBef>
                    <a:spcPts val="1800"/>
                  </a:spcBef>
                </a:pPr>
                <a:r>
                  <a:rPr lang="fr-FR" sz="3600" b="1" noProof="0" dirty="0">
                    <a:solidFill>
                      <a:schemeClr val="accent1"/>
                    </a:solidFill>
                    <a:latin typeface="Aptos" panose="020B0004020202020204" pitchFamily="34" charset="0"/>
                  </a:rPr>
                  <a:t>10 CADA / CPH </a:t>
                </a:r>
                <a:r>
                  <a:rPr lang="fr-FR" sz="3200" noProof="0" dirty="0">
                    <a:latin typeface="Aptos" panose="020B0004020202020204" pitchFamily="34" charset="0"/>
                  </a:rPr>
                  <a:t>sur les 25 répondants déclarent que les professionnels du service connaissent le guide</a:t>
                </a:r>
                <a:endParaRPr lang="fr-FR" sz="3200" noProof="0" dirty="0">
                  <a:solidFill>
                    <a:schemeClr val="tx2"/>
                  </a:solidFill>
                  <a:latin typeface="Aptos" panose="020B0004020202020204" pitchFamily="34" charset="0"/>
                </a:endParaRPr>
              </a:p>
            </p:txBody>
          </p:sp>
        </p:grpSp>
        <p:pic>
          <p:nvPicPr>
            <p:cNvPr id="6" name="Image 5">
              <a:extLst>
                <a:ext uri="{FF2B5EF4-FFF2-40B4-BE49-F238E27FC236}">
                  <a16:creationId xmlns:a16="http://schemas.microsoft.com/office/drawing/2014/main" id="{1D7D76BC-C21B-9A32-A3CC-CA86072E792F}"/>
                </a:ext>
              </a:extLst>
            </p:cNvPr>
            <p:cNvPicPr>
              <a:picLocks noChangeAspect="1"/>
            </p:cNvPicPr>
            <p:nvPr/>
          </p:nvPicPr>
          <p:blipFill>
            <a:blip r:embed="rId5"/>
            <a:stretch>
              <a:fillRect/>
            </a:stretch>
          </p:blipFill>
          <p:spPr>
            <a:xfrm>
              <a:off x="3530760" y="11813701"/>
              <a:ext cx="2553056" cy="1304065"/>
            </a:xfrm>
            <a:prstGeom prst="rect">
              <a:avLst/>
            </a:prstGeom>
          </p:spPr>
        </p:pic>
        <p:pic>
          <p:nvPicPr>
            <p:cNvPr id="7" name="Image 6">
              <a:extLst>
                <a:ext uri="{FF2B5EF4-FFF2-40B4-BE49-F238E27FC236}">
                  <a16:creationId xmlns:a16="http://schemas.microsoft.com/office/drawing/2014/main" id="{A6077028-32C0-D0BF-F367-0599DBB4D8AC}"/>
                </a:ext>
              </a:extLst>
            </p:cNvPr>
            <p:cNvPicPr>
              <a:picLocks noChangeAspect="1"/>
            </p:cNvPicPr>
            <p:nvPr/>
          </p:nvPicPr>
          <p:blipFill>
            <a:blip r:embed="rId6"/>
            <a:srcRect t="15213" b="11272"/>
            <a:stretch>
              <a:fillRect/>
            </a:stretch>
          </p:blipFill>
          <p:spPr>
            <a:xfrm>
              <a:off x="13242633" y="11397889"/>
              <a:ext cx="1470167" cy="1693720"/>
            </a:xfrm>
            <a:prstGeom prst="rect">
              <a:avLst/>
            </a:prstGeom>
          </p:spPr>
        </p:pic>
      </p:grpSp>
      <p:cxnSp>
        <p:nvCxnSpPr>
          <p:cNvPr id="10" name="Connecteur droit 9">
            <a:extLst>
              <a:ext uri="{FF2B5EF4-FFF2-40B4-BE49-F238E27FC236}">
                <a16:creationId xmlns:a16="http://schemas.microsoft.com/office/drawing/2014/main" id="{B5EC1F52-F4F3-0C47-99A5-C78B61B816E1}"/>
              </a:ext>
            </a:extLst>
          </p:cNvPr>
          <p:cNvCxnSpPr>
            <a:cxnSpLocks/>
          </p:cNvCxnSpPr>
          <p:nvPr>
            <p:custDataLst>
              <p:tags r:id="rId2"/>
            </p:custDataLst>
          </p:nvPr>
        </p:nvCxnSpPr>
        <p:spPr>
          <a:xfrm>
            <a:off x="10969678" y="2617225"/>
            <a:ext cx="0" cy="8246281"/>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Espace réservé du numéro de diapositive 11">
            <a:extLst>
              <a:ext uri="{FF2B5EF4-FFF2-40B4-BE49-F238E27FC236}">
                <a16:creationId xmlns:a16="http://schemas.microsoft.com/office/drawing/2014/main" id="{52979B81-0F3C-27CF-51CA-6D6B95E4CE34}"/>
              </a:ext>
            </a:extLst>
          </p:cNvPr>
          <p:cNvSpPr>
            <a:spLocks noGrp="1"/>
          </p:cNvSpPr>
          <p:nvPr>
            <p:ph type="sldNum" sz="quarter" idx="12"/>
          </p:nvPr>
        </p:nvSpPr>
        <p:spPr>
          <a:xfrm>
            <a:off x="18927706" y="10635964"/>
            <a:ext cx="901308" cy="1032200"/>
          </a:xfrm>
        </p:spPr>
        <p:txBody>
          <a:bodyPr/>
          <a:lstStyle/>
          <a:p>
            <a:fld id="{5ECE7BE2-7B4D-4097-8D3F-01B9D37B4FF2}" type="slidenum">
              <a:rPr lang="fr-FR" sz="2400" noProof="0" smtClean="0"/>
              <a:t>9</a:t>
            </a:fld>
            <a:endParaRPr lang="fr-FR" sz="2400" noProof="0" dirty="0"/>
          </a:p>
        </p:txBody>
      </p:sp>
      <p:graphicFrame>
        <p:nvGraphicFramePr>
          <p:cNvPr id="8" name="Tableau 7">
            <a:extLst>
              <a:ext uri="{FF2B5EF4-FFF2-40B4-BE49-F238E27FC236}">
                <a16:creationId xmlns:a16="http://schemas.microsoft.com/office/drawing/2014/main" id="{94B6D7A3-7051-C669-1FB9-8463C19ADCF1}"/>
              </a:ext>
            </a:extLst>
          </p:cNvPr>
          <p:cNvGraphicFramePr>
            <a:graphicFrameLocks noGrp="1"/>
          </p:cNvGraphicFramePr>
          <p:nvPr>
            <p:custDataLst>
              <p:tags r:id="rId3"/>
            </p:custDataLst>
            <p:extLst>
              <p:ext uri="{D42A27DB-BD31-4B8C-83A1-F6EECF244321}">
                <p14:modId xmlns:p14="http://schemas.microsoft.com/office/powerpoint/2010/main" val="4055692142"/>
              </p:ext>
            </p:extLst>
          </p:nvPr>
        </p:nvGraphicFramePr>
        <p:xfrm>
          <a:off x="1343731" y="12994230"/>
          <a:ext cx="18639977" cy="13104270"/>
        </p:xfrm>
        <a:graphic>
          <a:graphicData uri="http://schemas.openxmlformats.org/drawingml/2006/table">
            <a:tbl>
              <a:tblPr/>
              <a:tblGrid>
                <a:gridCol w="4202053">
                  <a:extLst>
                    <a:ext uri="{9D8B030D-6E8A-4147-A177-3AD203B41FA5}">
                      <a16:colId xmlns:a16="http://schemas.microsoft.com/office/drawing/2014/main" val="1450425246"/>
                    </a:ext>
                  </a:extLst>
                </a:gridCol>
                <a:gridCol w="2765121">
                  <a:extLst>
                    <a:ext uri="{9D8B030D-6E8A-4147-A177-3AD203B41FA5}">
                      <a16:colId xmlns:a16="http://schemas.microsoft.com/office/drawing/2014/main" val="822131456"/>
                    </a:ext>
                  </a:extLst>
                </a:gridCol>
                <a:gridCol w="11672803">
                  <a:extLst>
                    <a:ext uri="{9D8B030D-6E8A-4147-A177-3AD203B41FA5}">
                      <a16:colId xmlns:a16="http://schemas.microsoft.com/office/drawing/2014/main" val="628154718"/>
                    </a:ext>
                  </a:extLst>
                </a:gridCol>
              </a:tblGrid>
              <a:tr h="1723861">
                <a:tc>
                  <a:txBody>
                    <a:bodyPr/>
                    <a:lstStyle/>
                    <a:p>
                      <a:pPr algn="ctr" fontAlgn="ctr"/>
                      <a:r>
                        <a:rPr lang="fr-FR" sz="2800" b="1" i="0" u="none" strike="noStrike" noProof="0" dirty="0">
                          <a:solidFill>
                            <a:srgbClr val="FFFFFF"/>
                          </a:solidFill>
                          <a:effectLst/>
                          <a:latin typeface="Arial" panose="020B0604020202020204" pitchFamily="34" charset="0"/>
                        </a:rPr>
                        <a:t>Besoins en formation pour les professionnels</a:t>
                      </a:r>
                    </a:p>
                  </a:txBody>
                  <a:tcPr marL="108000" marR="108000" marT="180000" marB="180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r>
                        <a:rPr lang="fr-FR" sz="2800" b="1" i="0" u="none" strike="noStrike" noProof="0" dirty="0">
                          <a:solidFill>
                            <a:srgbClr val="FFFFFF"/>
                          </a:solidFill>
                          <a:effectLst/>
                          <a:latin typeface="Arial" panose="020B0604020202020204" pitchFamily="34" charset="0"/>
                        </a:rPr>
                        <a:t>Nombre d’opérateurs </a:t>
                      </a:r>
                    </a:p>
                  </a:txBody>
                  <a:tcPr marL="108000" marR="108000" marT="180000" marB="180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fontAlgn="ctr"/>
                      <a:r>
                        <a:rPr lang="fr-FR" sz="2800" b="1" i="0" u="none" strike="noStrike" noProof="0" dirty="0">
                          <a:solidFill>
                            <a:srgbClr val="FFFFFF"/>
                          </a:solidFill>
                          <a:effectLst/>
                          <a:latin typeface="Arial" panose="020B0604020202020204" pitchFamily="34" charset="0"/>
                        </a:rPr>
                        <a:t>Formations / Contenus</a:t>
                      </a:r>
                    </a:p>
                  </a:txBody>
                  <a:tcPr marL="108000" marR="108000" marT="180000" marB="18000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2880499271"/>
                  </a:ext>
                </a:extLst>
              </a:tr>
              <a:tr h="4414840">
                <a:tc rowSpan="2">
                  <a:txBody>
                    <a:bodyPr/>
                    <a:lstStyle/>
                    <a:p>
                      <a:pPr algn="l" fontAlgn="ctr"/>
                      <a:r>
                        <a:rPr lang="fr-FR" sz="2800" b="1" i="0" u="none" strike="noStrike" noProof="0" dirty="0">
                          <a:solidFill>
                            <a:schemeClr val="tx1"/>
                          </a:solidFill>
                          <a:effectLst/>
                          <a:latin typeface="Arial" panose="020B0604020202020204" pitchFamily="34" charset="0"/>
                        </a:rPr>
                        <a:t>Besoin de formation en santé mentale des BPI (adultes)</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ctr" fontAlgn="ctr"/>
                      <a:r>
                        <a:rPr lang="fr-FR" sz="2800" b="1" i="0" u="none" strike="noStrike" noProof="0" dirty="0">
                          <a:solidFill>
                            <a:schemeClr val="tx1"/>
                          </a:solidFill>
                          <a:effectLst/>
                          <a:latin typeface="Arial" panose="020B0604020202020204" pitchFamily="34" charset="0"/>
                        </a:rPr>
                        <a:t>9 sur 9</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800" b="0" i="0" u="none" strike="noStrike" noProof="0" dirty="0">
                          <a:solidFill>
                            <a:schemeClr val="tx1"/>
                          </a:solidFill>
                          <a:effectLst/>
                          <a:latin typeface="Arial" panose="020B0604020202020204" pitchFamily="34" charset="0"/>
                        </a:rPr>
                        <a:t>Accompagnement des personnes exilées en souffrance psychique</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Repérer les fragilités mentales </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Adapter son positionnement</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Comprendre le mécanisme du psychotraumatisme et son impact au quotidien</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Accompagner une BPI vers le soin lorsqu'il se trouve en refus de soin</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Formation aux troubles post-traumatiques</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Développement du PSSM BPI</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Détection des comportements à risques - Santé mentale et migration</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2391554971"/>
                  </a:ext>
                </a:extLst>
              </a:tr>
              <a:tr h="3069350">
                <a:tc vMerge="1">
                  <a:txBody>
                    <a:bodyPr/>
                    <a:lstStyle/>
                    <a:p>
                      <a:pPr algn="l" fontAlgn="ctr"/>
                      <a:endParaRPr lang="fr-FR" sz="2800" b="1" i="0" u="none" strike="noStrike" dirty="0">
                        <a:solidFill>
                          <a:schemeClr val="tx1"/>
                        </a:solidFill>
                        <a:effectLst/>
                        <a:latin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2800" b="0" i="0" u="none" strike="noStrike" noProof="0" dirty="0">
                          <a:solidFill>
                            <a:schemeClr val="tx1"/>
                          </a:solidFill>
                          <a:effectLst/>
                          <a:latin typeface="Arial" panose="020B0604020202020204" pitchFamily="34" charset="0"/>
                        </a:rPr>
                        <a:t>18 CADA/CPH répondent favorablement</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tc>
                  <a:txBody>
                    <a:bodyPr/>
                    <a:lstStyle/>
                    <a:p>
                      <a:pPr algn="l" fontAlgn="ctr"/>
                      <a:r>
                        <a:rPr lang="fr-FR" sz="2800" b="0" i="0" u="none" strike="noStrike" noProof="0" dirty="0">
                          <a:solidFill>
                            <a:schemeClr val="tx1"/>
                          </a:solidFill>
                          <a:effectLst/>
                          <a:latin typeface="Arial" panose="020B0604020202020204" pitchFamily="34" charset="0"/>
                        </a:rPr>
                        <a:t>Un besoin d’aide au repérage des signes de détresse en santé mentale afin de mieux orienter : développer la formation PSSM à l’échelle des équipes </a:t>
                      </a:r>
                    </a:p>
                    <a:p>
                      <a:pPr algn="l" fontAlgn="ctr"/>
                      <a:r>
                        <a:rPr lang="fr-FR" sz="2800" b="0" i="0" u="none" strike="noStrike" noProof="0" dirty="0">
                          <a:solidFill>
                            <a:schemeClr val="tx1"/>
                          </a:solidFill>
                          <a:effectLst/>
                          <a:latin typeface="Arial" panose="020B0604020202020204" pitchFamily="34" charset="0"/>
                        </a:rPr>
                        <a:t>Un besoin de formation aux traumas et à la clinique de l’exil pour améliorer l’accompagnement (insistance sur les spécificités culturelles de leur expression)</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FF1"/>
                    </a:solidFill>
                  </a:tcPr>
                </a:tc>
                <a:extLst>
                  <a:ext uri="{0D108BD9-81ED-4DB2-BD59-A6C34878D82A}">
                    <a16:rowId xmlns:a16="http://schemas.microsoft.com/office/drawing/2014/main" val="3775789947"/>
                  </a:ext>
                </a:extLst>
              </a:tr>
              <a:tr h="1275365">
                <a:tc rowSpan="2">
                  <a:txBody>
                    <a:bodyPr/>
                    <a:lstStyle/>
                    <a:p>
                      <a:pPr algn="l" fontAlgn="ctr"/>
                      <a:r>
                        <a:rPr lang="fr-FR" sz="2800" b="1" i="0" u="none" strike="noStrike" noProof="0" dirty="0">
                          <a:solidFill>
                            <a:schemeClr val="tx1"/>
                          </a:solidFill>
                          <a:effectLst/>
                          <a:latin typeface="Arial" panose="020B0604020202020204" pitchFamily="34" charset="0"/>
                        </a:rPr>
                        <a:t>Besoin de formation en santé mentale des enfants de BPI afin de mieux accompagner les parents (soutien) et orienter les enfants </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2800" b="1" i="0" u="none" strike="noStrike" noProof="0" dirty="0">
                          <a:solidFill>
                            <a:schemeClr val="tx1"/>
                          </a:solidFill>
                          <a:effectLst/>
                          <a:latin typeface="Arial" panose="020B0604020202020204" pitchFamily="34" charset="0"/>
                        </a:rPr>
                        <a:t>4 sur 9</a:t>
                      </a:r>
                      <a:br>
                        <a:rPr lang="fr-FR" sz="2800" b="1"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(12, 31, 34, 82)</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ctr"/>
                      <a:r>
                        <a:rPr lang="fr-FR" sz="2800" b="0" i="0" u="none" strike="noStrike" noProof="0" dirty="0">
                          <a:solidFill>
                            <a:schemeClr val="tx1"/>
                          </a:solidFill>
                          <a:effectLst/>
                          <a:latin typeface="Arial" panose="020B0604020202020204" pitchFamily="34" charset="0"/>
                        </a:rPr>
                        <a:t>Formation sur la santé mentale des enfants : repérage et orientation</a:t>
                      </a:r>
                      <a:br>
                        <a:rPr lang="fr-FR" sz="2800" b="0" i="0" u="none" strike="noStrike" noProof="0" dirty="0">
                          <a:solidFill>
                            <a:schemeClr val="tx1"/>
                          </a:solidFill>
                          <a:effectLst/>
                          <a:latin typeface="Arial" panose="020B0604020202020204" pitchFamily="34" charset="0"/>
                        </a:rPr>
                      </a:br>
                      <a:r>
                        <a:rPr lang="fr-FR" sz="2800" b="0" i="0" u="none" strike="noStrike" noProof="0" dirty="0">
                          <a:solidFill>
                            <a:schemeClr val="tx1"/>
                          </a:solidFill>
                          <a:effectLst/>
                          <a:latin typeface="Arial" panose="020B0604020202020204" pitchFamily="34" charset="0"/>
                        </a:rPr>
                        <a:t>Parentalité en situation d'exil</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32502220"/>
                  </a:ext>
                </a:extLst>
              </a:tr>
              <a:tr h="2620854">
                <a:tc vMerge="1">
                  <a:txBody>
                    <a:bodyPr/>
                    <a:lstStyle/>
                    <a:p>
                      <a:pPr algn="l" fontAlgn="ctr"/>
                      <a:endParaRPr lang="fr-FR" sz="2800" b="1" i="0" u="none" strike="noStrike" dirty="0">
                        <a:solidFill>
                          <a:schemeClr val="tx1"/>
                        </a:solidFill>
                        <a:effectLst/>
                        <a:latin typeface="Arial" panose="020B06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fr-FR" sz="2800" b="0" i="0" u="none" strike="noStrike" noProof="0" dirty="0">
                          <a:solidFill>
                            <a:schemeClr val="tx1"/>
                          </a:solidFill>
                          <a:effectLst/>
                          <a:latin typeface="Arial" panose="020B0604020202020204" pitchFamily="34" charset="0"/>
                        </a:rPr>
                        <a:t>23 CADA/CPH répondent favorablement</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2800" noProof="0" dirty="0">
                          <a:latin typeface="Arial" panose="020B0604020202020204" pitchFamily="34" charset="0"/>
                          <a:cs typeface="Arial" panose="020B0604020202020204" pitchFamily="34" charset="0"/>
                        </a:rPr>
                        <a:t>Moins d’un établissement sur quatre juge </a:t>
                      </a:r>
                      <a:r>
                        <a:rPr lang="fr-FR" sz="2800" i="1" noProof="0" dirty="0">
                          <a:latin typeface="Arial" panose="020B0604020202020204" pitchFamily="34" charset="0"/>
                          <a:cs typeface="Arial" panose="020B0604020202020204" pitchFamily="34" charset="0"/>
                        </a:rPr>
                        <a:t>satisfaisants ou très satisfaisants </a:t>
                      </a:r>
                      <a:r>
                        <a:rPr lang="fr-FR" sz="2800" noProof="0" dirty="0">
                          <a:latin typeface="Arial" panose="020B0604020202020204" pitchFamily="34" charset="0"/>
                          <a:cs typeface="Arial" panose="020B0604020202020204" pitchFamily="34" charset="0"/>
                        </a:rPr>
                        <a:t>le diagnostic et la prise en charge de la santé mentale </a:t>
                      </a:r>
                      <a:r>
                        <a:rPr lang="fr-FR" sz="2800" b="1" noProof="0" dirty="0">
                          <a:latin typeface="Arial" panose="020B0604020202020204" pitchFamily="34" charset="0"/>
                          <a:cs typeface="Arial" panose="020B0604020202020204" pitchFamily="34" charset="0"/>
                        </a:rPr>
                        <a:t>des mineurs hébergés </a:t>
                      </a:r>
                      <a:r>
                        <a:rPr lang="fr-FR" sz="2800" noProof="0" dirty="0">
                          <a:latin typeface="Arial" panose="020B0604020202020204" pitchFamily="34" charset="0"/>
                          <a:cs typeface="Arial" panose="020B0604020202020204" pitchFamily="34" charset="0"/>
                        </a:rPr>
                        <a:t>en CADA et CPH. </a:t>
                      </a:r>
                    </a:p>
                    <a:p>
                      <a:pPr algn="l" fontAlgn="ctr"/>
                      <a:r>
                        <a:rPr lang="fr-FR" sz="2800" b="0" i="0" u="none" strike="noStrike" noProof="0" dirty="0">
                          <a:solidFill>
                            <a:schemeClr val="tx1"/>
                          </a:solidFill>
                          <a:effectLst/>
                          <a:latin typeface="Arial" panose="020B0604020202020204" pitchFamily="34" charset="0"/>
                        </a:rPr>
                        <a:t>Une très grande majorité dit avoir besoin d’une formation spécifique sur la santé mentale des enfants des DA et BPI afin de mieux les orienter.</a:t>
                      </a:r>
                    </a:p>
                  </a:txBody>
                  <a:tcPr marL="108000" marR="108000" marT="180000" marB="180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98172974"/>
                  </a:ext>
                </a:extLst>
              </a:tr>
            </a:tbl>
          </a:graphicData>
        </a:graphic>
      </p:graphicFrame>
      <p:sp>
        <p:nvSpPr>
          <p:cNvPr id="4" name="ZoneTexte 3">
            <a:extLst>
              <a:ext uri="{FF2B5EF4-FFF2-40B4-BE49-F238E27FC236}">
                <a16:creationId xmlns:a16="http://schemas.microsoft.com/office/drawing/2014/main" id="{2D1C367A-1E76-D2AF-3183-033DC069A4A9}"/>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9 –</a:t>
            </a:r>
          </a:p>
        </p:txBody>
      </p:sp>
      <p:sp>
        <p:nvSpPr>
          <p:cNvPr id="14" name="ZoneTexte 13">
            <a:extLst>
              <a:ext uri="{FF2B5EF4-FFF2-40B4-BE49-F238E27FC236}">
                <a16:creationId xmlns:a16="http://schemas.microsoft.com/office/drawing/2014/main" id="{EA7EAAE4-620F-E3B4-0036-05C9FE0F96E8}"/>
              </a:ext>
            </a:extLst>
          </p:cNvPr>
          <p:cNvSpPr txBox="1"/>
          <p:nvPr/>
        </p:nvSpPr>
        <p:spPr>
          <a:xfrm>
            <a:off x="6479349" y="10464197"/>
            <a:ext cx="2389180" cy="523220"/>
          </a:xfrm>
          <a:prstGeom prst="rect">
            <a:avLst/>
          </a:prstGeom>
          <a:noFill/>
        </p:spPr>
        <p:txBody>
          <a:bodyPr wrap="none" rtlCol="0">
            <a:spAutoFit/>
          </a:bodyPr>
          <a:lstStyle/>
          <a:p>
            <a:r>
              <a:rPr lang="fr-FR" sz="2800" dirty="0">
                <a:latin typeface="Aptos SemiBold" panose="020B0004020202020204" pitchFamily="34" charset="0"/>
              </a:rPr>
              <a:t>En savoir plus</a:t>
            </a:r>
          </a:p>
        </p:txBody>
      </p:sp>
      <p:pic>
        <p:nvPicPr>
          <p:cNvPr id="16" name="Graphique 15" descr="Télécharger avec un remplissage uni">
            <a:hlinkClick r:id="rId7"/>
            <a:extLst>
              <a:ext uri="{FF2B5EF4-FFF2-40B4-BE49-F238E27FC236}">
                <a16:creationId xmlns:a16="http://schemas.microsoft.com/office/drawing/2014/main" id="{6041F19A-5541-B02B-BF07-3FC66A0F942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766186" y="10045908"/>
            <a:ext cx="914400" cy="914400"/>
          </a:xfrm>
          <a:prstGeom prst="rect">
            <a:avLst/>
          </a:prstGeom>
        </p:spPr>
      </p:pic>
      <p:pic>
        <p:nvPicPr>
          <p:cNvPr id="19" name="Graphique 18" descr="Télécharger avec un remplissage uni">
            <a:hlinkClick r:id="rId9"/>
            <a:extLst>
              <a:ext uri="{FF2B5EF4-FFF2-40B4-BE49-F238E27FC236}">
                <a16:creationId xmlns:a16="http://schemas.microsoft.com/office/drawing/2014/main" id="{BB34448E-353B-6A41-34F5-A7E8BA93A8E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970060" y="10045908"/>
            <a:ext cx="914400" cy="914400"/>
          </a:xfrm>
          <a:prstGeom prst="rect">
            <a:avLst/>
          </a:prstGeom>
        </p:spPr>
      </p:pic>
      <p:sp>
        <p:nvSpPr>
          <p:cNvPr id="26" name="ZoneTexte 25">
            <a:extLst>
              <a:ext uri="{FF2B5EF4-FFF2-40B4-BE49-F238E27FC236}">
                <a16:creationId xmlns:a16="http://schemas.microsoft.com/office/drawing/2014/main" id="{A462BB74-539C-8A55-E88D-27473C63032E}"/>
              </a:ext>
            </a:extLst>
          </p:cNvPr>
          <p:cNvSpPr txBox="1"/>
          <p:nvPr/>
        </p:nvSpPr>
        <p:spPr>
          <a:xfrm>
            <a:off x="14663947" y="10447179"/>
            <a:ext cx="2389180" cy="523220"/>
          </a:xfrm>
          <a:prstGeom prst="rect">
            <a:avLst/>
          </a:prstGeom>
          <a:noFill/>
        </p:spPr>
        <p:txBody>
          <a:bodyPr wrap="none" rtlCol="0">
            <a:spAutoFit/>
          </a:bodyPr>
          <a:lstStyle/>
          <a:p>
            <a:r>
              <a:rPr lang="fr-FR" sz="2800" dirty="0">
                <a:latin typeface="Aptos SemiBold" panose="020B0004020202020204" pitchFamily="34" charset="0"/>
              </a:rPr>
              <a:t>En savoir plus</a:t>
            </a:r>
          </a:p>
        </p:txBody>
      </p:sp>
    </p:spTree>
    <p:extLst>
      <p:ext uri="{BB962C8B-B14F-4D97-AF65-F5344CB8AC3E}">
        <p14:creationId xmlns:p14="http://schemas.microsoft.com/office/powerpoint/2010/main" val="2847859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D174-871F-84A1-A274-11821DB3397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7115722-2DA3-8DCD-6CDF-F8C1F15B627F}"/>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10 –</a:t>
            </a:r>
          </a:p>
        </p:txBody>
      </p:sp>
      <p:sp>
        <p:nvSpPr>
          <p:cNvPr id="11" name="ZoneTexte 10">
            <a:extLst>
              <a:ext uri="{FF2B5EF4-FFF2-40B4-BE49-F238E27FC236}">
                <a16:creationId xmlns:a16="http://schemas.microsoft.com/office/drawing/2014/main" id="{4500066D-735E-E9D5-1E58-653AC16CD793}"/>
              </a:ext>
            </a:extLst>
          </p:cNvPr>
          <p:cNvSpPr txBox="1"/>
          <p:nvPr>
            <p:custDataLst>
              <p:tags r:id="rId1"/>
            </p:custDataLst>
          </p:nvPr>
        </p:nvSpPr>
        <p:spPr>
          <a:xfrm>
            <a:off x="2067339" y="7442614"/>
            <a:ext cx="17135924" cy="19570294"/>
          </a:xfrm>
          <a:prstGeom prst="rect">
            <a:avLst/>
          </a:prstGeom>
          <a:noFill/>
        </p:spPr>
        <p:txBody>
          <a:bodyPr wrap="square">
            <a:spAutoFit/>
          </a:bodyPr>
          <a:lstStyle/>
          <a:p>
            <a:pPr algn="just">
              <a:lnSpc>
                <a:spcPts val="4000"/>
              </a:lnSpc>
            </a:pPr>
            <a:r>
              <a:rPr lang="fr-FR" sz="3200" noProof="0" dirty="0">
                <a:latin typeface="Aptos" panose="020B0004020202020204" pitchFamily="34" charset="0"/>
              </a:rPr>
              <a:t>14 entretiens qualitatifs ont été réalisés auprès des structures publiques (EMPP, PASS PSY, CRP, PASS Somatique) et de l’association Grisélidis. </a:t>
            </a:r>
            <a:r>
              <a:rPr lang="fr-FR" sz="3200" dirty="0">
                <a:latin typeface="Aptos" panose="020B0004020202020204"/>
              </a:rPr>
              <a:t>L’association Grisélidis sur Toulouse, association de santé communautaire avec et pour les travailleuses et travailleurs du sexe a été intégrée à cette enquête afin de d’évaluer les besoins spécifiques de ce public que l’on ne retrouve pas dans les centres d’hébergement. L’entretien confirme la stigmatisation de ce public et les difficultés de prise en charge en santé mentale.</a:t>
            </a:r>
          </a:p>
          <a:p>
            <a:pPr algn="just">
              <a:lnSpc>
                <a:spcPts val="4000"/>
              </a:lnSpc>
            </a:pPr>
            <a:r>
              <a:rPr lang="fr-FR" sz="3200" dirty="0">
                <a:latin typeface="Aptos" panose="020B0004020202020204"/>
              </a:rPr>
              <a:t>L’ensemble des entretiens </a:t>
            </a:r>
            <a:r>
              <a:rPr lang="fr-FR" sz="3200" noProof="0" dirty="0">
                <a:latin typeface="Aptos" panose="020B0004020202020204"/>
              </a:rPr>
              <a:t>révèle </a:t>
            </a:r>
            <a:r>
              <a:rPr lang="fr-FR" sz="3200" noProof="0" dirty="0">
                <a:latin typeface="Aptos" panose="020B0004020202020204" pitchFamily="34" charset="0"/>
              </a:rPr>
              <a:t>une grande disparité de fonctionnement et d’implication dans la prise en charge des personnes en situation d’exil. Ces différences dépendent le plus souvent de l’engagement d’un professionnel qui impulse un mouvement en faveur d’un accès au soin en santé mentale à destination des exilés.</a:t>
            </a:r>
          </a:p>
          <a:p>
            <a:pPr algn="just">
              <a:lnSpc>
                <a:spcPts val="4000"/>
              </a:lnSpc>
            </a:pPr>
            <a:r>
              <a:rPr lang="fr-FR" sz="3200" noProof="0" dirty="0">
                <a:latin typeface="Aptos" panose="020B0004020202020204" pitchFamily="34" charset="0"/>
              </a:rPr>
              <a:t>Par ailleurs, les professionnels pointent le fait que le budget interprétariat doit se négocier avec les directeurs de structures hospitalières car il n’existe pas de ligne budgétaire spécifique. Les fonds négociés sont pris sur le budget du fonctionnement de l’hôpital. De nombreux professionnels ont mentionné avoir dû « se battre avec l'hôpital » pour obtenir </a:t>
            </a:r>
            <a:r>
              <a:rPr lang="fr-FR" sz="3200" dirty="0">
                <a:latin typeface="Aptos" panose="020B0004020202020204" pitchFamily="34" charset="0"/>
              </a:rPr>
              <a:t>un financement</a:t>
            </a:r>
            <a:r>
              <a:rPr lang="fr-FR" sz="3200" noProof="0" dirty="0">
                <a:latin typeface="Aptos" panose="020B0004020202020204" pitchFamily="34" charset="0"/>
              </a:rPr>
              <a:t>. Enfin</a:t>
            </a:r>
            <a:r>
              <a:rPr lang="fr-FR" sz="3200" dirty="0">
                <a:latin typeface="Aptos" panose="020B0004020202020204" pitchFamily="34" charset="0"/>
              </a:rPr>
              <a:t>, certains professionnels ne se sentent pas assez formés dans la clinique de l’exil ou manquent de pratique pour travailler avec un interprète.</a:t>
            </a:r>
          </a:p>
          <a:p>
            <a:pPr algn="just">
              <a:lnSpc>
                <a:spcPts val="4000"/>
              </a:lnSpc>
            </a:pPr>
            <a:r>
              <a:rPr lang="fr-FR" sz="3200" dirty="0">
                <a:latin typeface="Aptos" panose="020B0004020202020204" pitchFamily="34" charset="0"/>
              </a:rPr>
              <a:t>Les professionnels font également le retour d’un manque de temps qui ne leur permet pas de penser les prises en charge ou bien de se coordonner. Aussi, aucun n’a à ce jour de temps dédié à l’analyse de pratiques professionnelles alors que l’exposition à des récits violents les rend vulnérables à un possible traumatisme vicariant.</a:t>
            </a:r>
          </a:p>
          <a:p>
            <a:pPr algn="just">
              <a:lnSpc>
                <a:spcPts val="4000"/>
              </a:lnSpc>
            </a:pPr>
            <a:r>
              <a:rPr lang="fr-FR" sz="3200" noProof="0" dirty="0">
                <a:latin typeface="Aptos" panose="020B0004020202020204" pitchFamily="34" charset="0"/>
              </a:rPr>
              <a:t>Les suivis de personnes exilées par les CRP restent à la marge de leur pratique, faute de budget interprétariat clairement identifié et d’une pratique clinique centrée autour de la prise en charge des traumas simples pour l’unique structure qui a répondu à l’enquête. </a:t>
            </a:r>
          </a:p>
          <a:p>
            <a:pPr algn="just">
              <a:lnSpc>
                <a:spcPts val="4000"/>
              </a:lnSpc>
            </a:pPr>
            <a:r>
              <a:rPr lang="fr-FR" sz="3200" noProof="0" dirty="0">
                <a:latin typeface="Aptos" panose="020B0004020202020204" pitchFamily="34" charset="0"/>
              </a:rPr>
              <a:t>Les professionnels </a:t>
            </a:r>
            <a:r>
              <a:rPr lang="fr-FR" sz="3200" dirty="0">
                <a:latin typeface="Aptos" panose="020B0004020202020204" pitchFamily="34" charset="0"/>
              </a:rPr>
              <a:t>des</a:t>
            </a:r>
            <a:r>
              <a:rPr lang="fr-FR" sz="3200" noProof="0" dirty="0">
                <a:latin typeface="Aptos" panose="020B0004020202020204" pitchFamily="34" charset="0"/>
              </a:rPr>
              <a:t> EMPP font état d’une demande très forte de prise en charge des personnes exilées (mineurs non accompagnés</a:t>
            </a:r>
            <a:r>
              <a:rPr lang="fr-FR" sz="3200" dirty="0">
                <a:latin typeface="Aptos" panose="020B0004020202020204" pitchFamily="34" charset="0"/>
              </a:rPr>
              <a:t> et</a:t>
            </a:r>
            <a:r>
              <a:rPr lang="fr-FR" sz="3200" noProof="0" dirty="0">
                <a:latin typeface="Aptos" panose="020B0004020202020204" pitchFamily="34" charset="0"/>
              </a:rPr>
              <a:t> demandeurs d’asile) qui est relativement nouvelle depuis environ 4 ans et s’accroit au fil des ans. Cependant, pour la plupart des équipes, le manque de formation </a:t>
            </a:r>
            <a:r>
              <a:rPr lang="fr-FR" sz="3200" dirty="0">
                <a:latin typeface="Aptos" panose="020B0004020202020204" pitchFamily="34" charset="0"/>
              </a:rPr>
              <a:t>à</a:t>
            </a:r>
            <a:r>
              <a:rPr lang="fr-FR" sz="3200" noProof="0" dirty="0">
                <a:latin typeface="Aptos" panose="020B0004020202020204" pitchFamily="34" charset="0"/>
              </a:rPr>
              <a:t> la clinique de l’exil, ou </a:t>
            </a:r>
            <a:r>
              <a:rPr lang="fr-FR" sz="3200" dirty="0">
                <a:latin typeface="Aptos" panose="020B0004020202020204" pitchFamily="34" charset="0"/>
              </a:rPr>
              <a:t>à</a:t>
            </a:r>
            <a:r>
              <a:rPr lang="fr-FR" sz="3200" noProof="0" dirty="0">
                <a:latin typeface="Aptos" panose="020B0004020202020204" pitchFamily="34" charset="0"/>
              </a:rPr>
              <a:t> l’interculturalité, la difficulté d’obtenir de l’interprétariat professionnel </a:t>
            </a:r>
            <a:r>
              <a:rPr lang="fr-FR" sz="3200" dirty="0">
                <a:latin typeface="Aptos" panose="020B0004020202020204" pitchFamily="34" charset="0"/>
              </a:rPr>
              <a:t>et</a:t>
            </a:r>
            <a:r>
              <a:rPr lang="fr-FR" sz="3200" noProof="0" dirty="0">
                <a:latin typeface="Aptos" panose="020B0004020202020204" pitchFamily="34" charset="0"/>
              </a:rPr>
              <a:t> le manque de moyens, engendrent une certaine appréhension à accompagner ce public. De plus, la plupart de ces services connaissaient déjà une sollicitation importante sur le public précaire non migrant. Ils se sentent alors surchargés et certains sont alors tentés de ne pas répondre aux demandes pour le public exilé quand d’autres structures choisissent elles de s’organiser pour créer un accès spécifique.</a:t>
            </a:r>
            <a:endParaRPr lang="fr-FR" sz="3200" dirty="0">
              <a:latin typeface="Aptos" panose="020B0004020202020204" pitchFamily="34" charset="0"/>
            </a:endParaRPr>
          </a:p>
          <a:p>
            <a:pPr algn="just">
              <a:lnSpc>
                <a:spcPts val="4000"/>
              </a:lnSpc>
              <a:spcAft>
                <a:spcPts val="1800"/>
              </a:spcAft>
            </a:pPr>
            <a:r>
              <a:rPr lang="fr-FR" sz="3200" spc="-20" noProof="0" dirty="0">
                <a:latin typeface="Aptos" panose="020B0004020202020204" pitchFamily="34" charset="0"/>
              </a:rPr>
              <a:t>Les PASS Psy ont une implication importante auprès des personnes exilées, assurent un travail d’accompagnement psychologique et psychothérapeutique lorsque c’est nécessaire,</a:t>
            </a:r>
            <a:r>
              <a:rPr lang="fr-FR" sz="3200" spc="-20" dirty="0">
                <a:latin typeface="Aptos" panose="020B0004020202020204" pitchFamily="34" charset="0"/>
              </a:rPr>
              <a:t> et ont u</a:t>
            </a:r>
            <a:r>
              <a:rPr lang="fr-FR" sz="3200" spc="-20" noProof="0" dirty="0">
                <a:latin typeface="Aptos" panose="020B0004020202020204" pitchFamily="34" charset="0"/>
              </a:rPr>
              <a:t>ne excellente coordination avec les autres services et les structures d’hébergement des territoires concernés. </a:t>
            </a:r>
            <a:r>
              <a:rPr lang="fr-FR" sz="3200" spc="-20" dirty="0">
                <a:latin typeface="Aptos" panose="020B0004020202020204" pitchFamily="34" charset="0"/>
              </a:rPr>
              <a:t>À noter pour ces structures de soin qui sont fortement mobilisées dans l’accompagnement des personnes en situation d’exil qu’elles relèvent une bonne coordination avec les structures d’hébergement.</a:t>
            </a:r>
            <a:endParaRPr lang="fr-FR" sz="3200" spc="-20" noProof="0" dirty="0">
              <a:latin typeface="Aptos" panose="020B0004020202020204" pitchFamily="34" charset="0"/>
            </a:endParaRPr>
          </a:p>
        </p:txBody>
      </p:sp>
      <p:sp>
        <p:nvSpPr>
          <p:cNvPr id="12" name="ZoneTexte 11">
            <a:extLst>
              <a:ext uri="{FF2B5EF4-FFF2-40B4-BE49-F238E27FC236}">
                <a16:creationId xmlns:a16="http://schemas.microsoft.com/office/drawing/2014/main" id="{A6AD9156-CC90-C31F-2586-EE6C8019ABA6}"/>
              </a:ext>
            </a:extLst>
          </p:cNvPr>
          <p:cNvSpPr txBox="1"/>
          <p:nvPr>
            <p:custDataLst>
              <p:tags r:id="rId2"/>
            </p:custDataLst>
          </p:nvPr>
        </p:nvSpPr>
        <p:spPr>
          <a:xfrm>
            <a:off x="2075993" y="2290875"/>
            <a:ext cx="7593253" cy="707886"/>
          </a:xfrm>
          <a:prstGeom prst="rect">
            <a:avLst/>
          </a:prstGeom>
          <a:solidFill>
            <a:schemeClr val="accent4"/>
          </a:solidFill>
        </p:spPr>
        <p:txBody>
          <a:bodyPr wrap="square">
            <a:spAutoFit/>
          </a:bodyPr>
          <a:lstStyle/>
          <a:p>
            <a:pPr rtl="0">
              <a:defRPr sz="2880" b="1" i="0" u="none" strike="noStrike" kern="1200" spc="0" baseline="0">
                <a:solidFill>
                  <a:srgbClr val="4B5C68">
                    <a:lumMod val="65000"/>
                    <a:lumOff val="35000"/>
                  </a:srgbClr>
                </a:solidFill>
                <a:latin typeface="+mn-lt"/>
                <a:ea typeface="+mn-ea"/>
                <a:cs typeface="+mn-cs"/>
              </a:defRPr>
            </a:pPr>
            <a:r>
              <a:rPr lang="fr-FR" sz="4000" b="1" noProof="0" dirty="0">
                <a:solidFill>
                  <a:schemeClr val="bg1"/>
                </a:solidFill>
                <a:latin typeface="Aptos" panose="020B0004020202020204" pitchFamily="34" charset="0"/>
              </a:rPr>
              <a:t> Données qualitatives</a:t>
            </a:r>
          </a:p>
        </p:txBody>
      </p:sp>
      <p:pic>
        <p:nvPicPr>
          <p:cNvPr id="13" name="Image 12" descr="Une image contenant logo, texte, Police, symbole&#10;&#10;Le contenu généré par l’IA peut être incorrect.">
            <a:extLst>
              <a:ext uri="{FF2B5EF4-FFF2-40B4-BE49-F238E27FC236}">
                <a16:creationId xmlns:a16="http://schemas.microsoft.com/office/drawing/2014/main" id="{499CB7E3-C65F-6006-98D7-B588E3F022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69238" y="869728"/>
            <a:ext cx="2738394" cy="2600179"/>
          </a:xfrm>
          <a:prstGeom prst="rect">
            <a:avLst/>
          </a:prstGeom>
        </p:spPr>
      </p:pic>
      <p:sp>
        <p:nvSpPr>
          <p:cNvPr id="21" name="ZoneTexte 20">
            <a:extLst>
              <a:ext uri="{FF2B5EF4-FFF2-40B4-BE49-F238E27FC236}">
                <a16:creationId xmlns:a16="http://schemas.microsoft.com/office/drawing/2014/main" id="{10755892-9429-055B-E539-2915C2392E9E}"/>
              </a:ext>
            </a:extLst>
          </p:cNvPr>
          <p:cNvSpPr txBox="1"/>
          <p:nvPr/>
        </p:nvSpPr>
        <p:spPr>
          <a:xfrm flipH="1">
            <a:off x="2067338" y="3840639"/>
            <a:ext cx="8448261" cy="3046988"/>
          </a:xfrm>
          <a:prstGeom prst="rect">
            <a:avLst/>
          </a:prstGeom>
          <a:noFill/>
        </p:spPr>
        <p:txBody>
          <a:bodyPr wrap="square" rtlCol="0">
            <a:spAutoFit/>
          </a:bodyPr>
          <a:lstStyle/>
          <a:p>
            <a:r>
              <a:rPr lang="fr-FR" sz="3200" dirty="0"/>
              <a:t>Répartition par poste des professionnels</a:t>
            </a:r>
            <a:br>
              <a:rPr lang="fr-FR" sz="3200" dirty="0"/>
            </a:br>
            <a:r>
              <a:rPr lang="fr-FR" sz="3200" dirty="0"/>
              <a:t>interrogés : </a:t>
            </a:r>
          </a:p>
          <a:p>
            <a:pPr marL="457200" indent="-457200">
              <a:buFont typeface="Courier New" panose="02070309020205020404" pitchFamily="49" charset="0"/>
              <a:buChar char="o"/>
            </a:pPr>
            <a:r>
              <a:rPr lang="fr-FR" sz="3200" dirty="0"/>
              <a:t>Psychologues : 32%</a:t>
            </a:r>
          </a:p>
          <a:p>
            <a:pPr marL="457200" indent="-457200">
              <a:buFont typeface="Courier New" panose="02070309020205020404" pitchFamily="49" charset="0"/>
              <a:buChar char="o"/>
            </a:pPr>
            <a:r>
              <a:rPr lang="fr-FR" sz="3200" dirty="0"/>
              <a:t>Infirmiers : 32%</a:t>
            </a:r>
          </a:p>
          <a:p>
            <a:pPr marL="457200" indent="-457200">
              <a:buFont typeface="Courier New" panose="02070309020205020404" pitchFamily="49" charset="0"/>
              <a:buChar char="o"/>
            </a:pPr>
            <a:r>
              <a:rPr lang="fr-FR" sz="3200" dirty="0"/>
              <a:t>Médecins généralistes ou psychiatres : 20%</a:t>
            </a:r>
          </a:p>
          <a:p>
            <a:pPr marL="457200" indent="-457200">
              <a:buFont typeface="Courier New" panose="02070309020205020404" pitchFamily="49" charset="0"/>
              <a:buChar char="o"/>
            </a:pPr>
            <a:r>
              <a:rPr lang="fr-FR" sz="3200" dirty="0"/>
              <a:t>Cadres de santé ou coordinateurs : 16%</a:t>
            </a:r>
          </a:p>
        </p:txBody>
      </p:sp>
      <p:sp>
        <p:nvSpPr>
          <p:cNvPr id="22" name="ZoneTexte 21">
            <a:extLst>
              <a:ext uri="{FF2B5EF4-FFF2-40B4-BE49-F238E27FC236}">
                <a16:creationId xmlns:a16="http://schemas.microsoft.com/office/drawing/2014/main" id="{2D2BB7D6-726A-49C9-AC05-C4DA6D2FB25D}"/>
              </a:ext>
            </a:extLst>
          </p:cNvPr>
          <p:cNvSpPr txBox="1"/>
          <p:nvPr/>
        </p:nvSpPr>
        <p:spPr>
          <a:xfrm>
            <a:off x="10775596" y="3871475"/>
            <a:ext cx="8427667" cy="3046988"/>
          </a:xfrm>
          <a:prstGeom prst="rect">
            <a:avLst/>
          </a:prstGeom>
          <a:noFill/>
        </p:spPr>
        <p:txBody>
          <a:bodyPr wrap="square" rtlCol="0">
            <a:spAutoFit/>
          </a:bodyPr>
          <a:lstStyle/>
          <a:p>
            <a:r>
              <a:rPr lang="fr-FR" sz="3200" dirty="0"/>
              <a:t>Taux de participation des structures </a:t>
            </a:r>
            <a:br>
              <a:rPr lang="fr-FR" sz="3200" dirty="0"/>
            </a:br>
            <a:r>
              <a:rPr lang="fr-FR" sz="3200" dirty="0"/>
              <a:t>interrogées :</a:t>
            </a:r>
          </a:p>
          <a:p>
            <a:pPr marL="457200" indent="-457200">
              <a:buFont typeface="Courier New" panose="02070309020205020404" pitchFamily="49" charset="0"/>
              <a:buChar char="o"/>
            </a:pPr>
            <a:r>
              <a:rPr lang="fr-FR" sz="3200" dirty="0"/>
              <a:t>EMPP : 47%</a:t>
            </a:r>
          </a:p>
          <a:p>
            <a:pPr marL="457200" indent="-457200">
              <a:buFont typeface="Courier New" panose="02070309020205020404" pitchFamily="49" charset="0"/>
              <a:buChar char="o"/>
            </a:pPr>
            <a:r>
              <a:rPr lang="fr-FR" sz="3200" dirty="0"/>
              <a:t>CRP : 25%</a:t>
            </a:r>
          </a:p>
          <a:p>
            <a:pPr marL="457200" indent="-457200">
              <a:buFont typeface="Courier New" panose="02070309020205020404" pitchFamily="49" charset="0"/>
              <a:buChar char="o"/>
            </a:pPr>
            <a:r>
              <a:rPr lang="fr-FR" sz="3200" dirty="0"/>
              <a:t>PASS PSY : 50%</a:t>
            </a:r>
          </a:p>
          <a:p>
            <a:pPr marL="457200" indent="-457200">
              <a:buFont typeface="Courier New" panose="02070309020205020404" pitchFamily="49" charset="0"/>
              <a:buChar char="o"/>
            </a:pPr>
            <a:r>
              <a:rPr lang="fr-FR" sz="3200" dirty="0"/>
              <a:t>PASS Somatiques : 6%</a:t>
            </a:r>
          </a:p>
        </p:txBody>
      </p:sp>
    </p:spTree>
    <p:extLst>
      <p:ext uri="{BB962C8B-B14F-4D97-AF65-F5344CB8AC3E}">
        <p14:creationId xmlns:p14="http://schemas.microsoft.com/office/powerpoint/2010/main" val="187978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85D8D7C8-18AA-AAEA-F2A3-9B1A1DA3BDF0}"/>
              </a:ext>
            </a:extLst>
          </p:cNvPr>
          <p:cNvSpPr txBox="1"/>
          <p:nvPr>
            <p:custDataLst>
              <p:tags r:id="rId1"/>
            </p:custDataLst>
          </p:nvPr>
        </p:nvSpPr>
        <p:spPr>
          <a:xfrm>
            <a:off x="1690763" y="11269990"/>
            <a:ext cx="18200470" cy="4921275"/>
          </a:xfrm>
          <a:prstGeom prst="rect">
            <a:avLst/>
          </a:prstGeom>
          <a:noFill/>
          <a:ln w="12700">
            <a:solidFill>
              <a:schemeClr val="accent4"/>
            </a:solidFill>
          </a:ln>
        </p:spPr>
        <p:txBody>
          <a:bodyPr wrap="square" lIns="288000" tIns="288000" rIns="288000" bIns="288000" anchor="ctr" anchorCtr="0">
            <a:spAutoFit/>
          </a:bodyPr>
          <a:lstStyle/>
          <a:p>
            <a:pPr>
              <a:spcAft>
                <a:spcPts val="1800"/>
              </a:spcAft>
            </a:pPr>
            <a:r>
              <a:rPr lang="fr-FR" sz="3150" noProof="0" dirty="0">
                <a:latin typeface="Aptos" panose="020B0004020202020204" pitchFamily="34" charset="0"/>
              </a:rPr>
              <a:t>« Permettre la mise en réseau des compétences de prise en charge du psychotraumatisme pour tout type de victime (adultes, femmes, enfants, adolescents, migrants, etc.) et tout type de psycho-traumatisme. » </a:t>
            </a:r>
            <a:r>
              <a:rPr lang="fr-FR" sz="3150" i="1" noProof="0" dirty="0">
                <a:latin typeface="Aptos" panose="020B0004020202020204" pitchFamily="34" charset="0"/>
              </a:rPr>
              <a:t>page 4</a:t>
            </a:r>
          </a:p>
          <a:p>
            <a:pPr>
              <a:spcAft>
                <a:spcPts val="1800"/>
              </a:spcAft>
            </a:pPr>
            <a:r>
              <a:rPr lang="fr-FR" sz="3150" noProof="0" dirty="0">
                <a:latin typeface="Aptos" panose="020B0004020202020204" pitchFamily="34" charset="0"/>
              </a:rPr>
              <a:t>« Mise en réseau avec les autres acteurs du territoire : (…) associations d’aide aux migrants,(…), centres d’hébergements, CADA… » </a:t>
            </a:r>
            <a:r>
              <a:rPr lang="fr-FR" sz="3150" i="1" noProof="0" dirty="0">
                <a:latin typeface="Aptos" panose="020B0004020202020204" pitchFamily="34" charset="0"/>
              </a:rPr>
              <a:t>page 4</a:t>
            </a:r>
          </a:p>
          <a:p>
            <a:r>
              <a:rPr lang="fr-FR" sz="3150" noProof="0" dirty="0">
                <a:latin typeface="Aptos" panose="020B0004020202020204" pitchFamily="34" charset="0"/>
              </a:rPr>
              <a:t>« Le recours à un interprétariat professionnel est organisé pour les patients ne maîtrisant pas la langue française… » </a:t>
            </a:r>
            <a:r>
              <a:rPr lang="fr-FR" sz="3150" i="1" noProof="0" dirty="0">
                <a:latin typeface="Aptos" panose="020B0004020202020204" pitchFamily="34" charset="0"/>
              </a:rPr>
              <a:t>page 6</a:t>
            </a:r>
          </a:p>
          <a:p>
            <a:pPr>
              <a:spcAft>
                <a:spcPts val="1800"/>
              </a:spcAft>
            </a:pPr>
            <a:endParaRPr lang="fr-FR" sz="2800" i="1" noProof="0" dirty="0">
              <a:latin typeface="Aptos" panose="020B0004020202020204" pitchFamily="34" charset="0"/>
            </a:endParaRPr>
          </a:p>
        </p:txBody>
      </p:sp>
      <p:graphicFrame>
        <p:nvGraphicFramePr>
          <p:cNvPr id="9" name="Tableau 8">
            <a:extLst>
              <a:ext uri="{FF2B5EF4-FFF2-40B4-BE49-F238E27FC236}">
                <a16:creationId xmlns:a16="http://schemas.microsoft.com/office/drawing/2014/main" id="{F2D1C3D5-BC3B-61A3-A791-BE43173F9962}"/>
              </a:ext>
            </a:extLst>
          </p:cNvPr>
          <p:cNvGraphicFramePr>
            <a:graphicFrameLocks noGrp="1"/>
          </p:cNvGraphicFramePr>
          <p:nvPr>
            <p:extLst>
              <p:ext uri="{D42A27DB-BD31-4B8C-83A1-F6EECF244321}">
                <p14:modId xmlns:p14="http://schemas.microsoft.com/office/powerpoint/2010/main" val="569539797"/>
              </p:ext>
            </p:extLst>
          </p:nvPr>
        </p:nvGraphicFramePr>
        <p:xfrm>
          <a:off x="1658725" y="18894426"/>
          <a:ext cx="18066174" cy="8357855"/>
        </p:xfrm>
        <a:graphic>
          <a:graphicData uri="http://schemas.openxmlformats.org/drawingml/2006/table">
            <a:tbl>
              <a:tblPr firstRow="1" bandRow="1">
                <a:tableStyleId>{EB9631B5-78F2-41C9-869B-9F39066F8104}</a:tableStyleId>
              </a:tblPr>
              <a:tblGrid>
                <a:gridCol w="6022058">
                  <a:extLst>
                    <a:ext uri="{9D8B030D-6E8A-4147-A177-3AD203B41FA5}">
                      <a16:colId xmlns:a16="http://schemas.microsoft.com/office/drawing/2014/main" val="3483347972"/>
                    </a:ext>
                  </a:extLst>
                </a:gridCol>
                <a:gridCol w="6022058">
                  <a:extLst>
                    <a:ext uri="{9D8B030D-6E8A-4147-A177-3AD203B41FA5}">
                      <a16:colId xmlns:a16="http://schemas.microsoft.com/office/drawing/2014/main" val="3227614364"/>
                    </a:ext>
                  </a:extLst>
                </a:gridCol>
                <a:gridCol w="6022058">
                  <a:extLst>
                    <a:ext uri="{9D8B030D-6E8A-4147-A177-3AD203B41FA5}">
                      <a16:colId xmlns:a16="http://schemas.microsoft.com/office/drawing/2014/main" val="1790512802"/>
                    </a:ext>
                  </a:extLst>
                </a:gridCol>
              </a:tblGrid>
              <a:tr h="1311771">
                <a:tc>
                  <a:txBody>
                    <a:bodyPr/>
                    <a:lstStyle/>
                    <a:p>
                      <a:pPr algn="ctr"/>
                      <a:r>
                        <a:rPr lang="fr-FR" sz="3200" noProof="0" dirty="0">
                          <a:latin typeface="Aptos" panose="020B0004020202020204" pitchFamily="34" charset="0"/>
                        </a:rPr>
                        <a:t>Profil d’engagement </a:t>
                      </a:r>
                      <a:endParaRPr lang="fr-FR" sz="3200" noProof="0" dirty="0"/>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1">
                        <a:lumMod val="40000"/>
                        <a:lumOff val="60000"/>
                      </a:schemeClr>
                    </a:solidFill>
                  </a:tcPr>
                </a:tc>
                <a:tc>
                  <a:txBody>
                    <a:bodyPr/>
                    <a:lstStyle/>
                    <a:p>
                      <a:pPr algn="ctr"/>
                      <a:r>
                        <a:rPr lang="fr-FR" sz="3200" noProof="0" dirty="0">
                          <a:latin typeface="Aptos" panose="020B0004020202020204" pitchFamily="34" charset="0"/>
                        </a:rPr>
                        <a:t>Départements et structures concernés</a:t>
                      </a:r>
                      <a:endParaRPr lang="fr-FR" sz="3200" noProof="0" dirty="0"/>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1">
                        <a:lumMod val="40000"/>
                        <a:lumOff val="60000"/>
                      </a:schemeClr>
                    </a:solidFill>
                  </a:tcPr>
                </a:tc>
                <a:tc>
                  <a:txBody>
                    <a:bodyPr/>
                    <a:lstStyle/>
                    <a:p>
                      <a:pPr algn="ctr"/>
                      <a:r>
                        <a:rPr lang="fr-FR" sz="3200" noProof="0" dirty="0">
                          <a:latin typeface="Aptos" panose="020B0004020202020204" pitchFamily="34" charset="0"/>
                        </a:rPr>
                        <a:t>Caractéristiques</a:t>
                      </a:r>
                      <a:endParaRPr lang="fr-FR" sz="3200" noProof="0" dirty="0"/>
                    </a:p>
                  </a:txBody>
                  <a:tcPr anchor="ctr">
                    <a:lnL>
                      <a:noFill/>
                    </a:lnL>
                    <a:lnR>
                      <a:noFill/>
                    </a:lnR>
                    <a:lnT w="25400" cmpd="sng">
                      <a:noFill/>
                    </a:lnT>
                    <a:lnB w="25400" cmpd="sng">
                      <a:noFill/>
                    </a:lnB>
                    <a:lnTlToBr w="12700" cmpd="sng">
                      <a:noFill/>
                      <a:prstDash val="solid"/>
                    </a:lnTlToBr>
                    <a:lnBlToTr w="12700" cmpd="sng">
                      <a:noFill/>
                      <a:prstDash val="solid"/>
                    </a:lnBlToTr>
                    <a:solidFill>
                      <a:schemeClr val="tx1">
                        <a:lumMod val="40000"/>
                        <a:lumOff val="60000"/>
                      </a:schemeClr>
                    </a:solidFill>
                  </a:tcPr>
                </a:tc>
                <a:extLst>
                  <a:ext uri="{0D108BD9-81ED-4DB2-BD59-A6C34878D82A}">
                    <a16:rowId xmlns:a16="http://schemas.microsoft.com/office/drawing/2014/main" val="1478526039"/>
                  </a:ext>
                </a:extLst>
              </a:tr>
              <a:tr h="1311771">
                <a:tc>
                  <a:txBody>
                    <a:bodyPr/>
                    <a:lstStyle/>
                    <a:p>
                      <a:r>
                        <a:rPr lang="fr-FR" sz="3150" noProof="0" dirty="0">
                          <a:latin typeface="Aptos" panose="020B0004020202020204" pitchFamily="34" charset="0"/>
                        </a:rPr>
                        <a:t>Peu ou pas de prises en charge</a:t>
                      </a:r>
                      <a:endParaRPr lang="fr-FR" sz="3150" noProof="0" dirty="0"/>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EMPP Gard (Nîmes)</a:t>
                      </a:r>
                      <a:endParaRPr lang="fr-FR" sz="3150" noProof="0" dirty="0"/>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Positionnement de l’équipe et défaut de formation</a:t>
                      </a:r>
                      <a:endParaRPr lang="fr-FR" sz="3150" noProof="0" dirty="0"/>
                    </a:p>
                  </a:txBody>
                  <a:tcPr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147727"/>
                  </a:ext>
                </a:extLst>
              </a:tr>
              <a:tr h="1311771">
                <a:tc>
                  <a:txBody>
                    <a:bodyPr/>
                    <a:lstStyle/>
                    <a:p>
                      <a:r>
                        <a:rPr lang="fr-FR" sz="3150" noProof="0" dirty="0">
                          <a:latin typeface="Aptos" panose="020B0004020202020204" pitchFamily="34" charset="0"/>
                        </a:rPr>
                        <a:t>Prise en charge ponctuelle/en relais</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EMPP : Aveyron, Lot, Tarn et Garonne, Hautes-Pyrénées</a:t>
                      </a:r>
                      <a:endParaRPr lang="fr-FR" sz="3150" noProof="0"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Intervention de médiation, relais vers CMP ou PASS PSY</a:t>
                      </a:r>
                      <a:endParaRPr lang="fr-FR" sz="3150" noProof="0" dirty="0"/>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00311531"/>
                  </a:ext>
                </a:extLst>
              </a:tr>
              <a:tr h="1911438">
                <a:tc>
                  <a:txBody>
                    <a:bodyPr/>
                    <a:lstStyle/>
                    <a:p>
                      <a:r>
                        <a:rPr lang="fr-FR" sz="3150" noProof="0" dirty="0">
                          <a:latin typeface="Aptos" panose="020B0004020202020204" pitchFamily="34" charset="0"/>
                        </a:rPr>
                        <a:t>Prise en charge intégrée et majoritaire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EMPP : Ariège, Aude (Carcassonne), Hérault (Montpellier)</a:t>
                      </a:r>
                      <a:endParaRPr lang="fr-FR" sz="3150" noProof="0"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Forte demande locale, équipe engagée, liens associatifs solides</a:t>
                      </a:r>
                      <a:endParaRPr lang="fr-FR" sz="3150" noProof="0" dirty="0"/>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4361897"/>
                  </a:ext>
                </a:extLst>
              </a:tr>
              <a:tr h="2511104">
                <a:tc>
                  <a:txBody>
                    <a:bodyPr/>
                    <a:lstStyle/>
                    <a:p>
                      <a:r>
                        <a:rPr lang="fr-FR" sz="3150" noProof="0" dirty="0">
                          <a:latin typeface="Aptos" panose="020B0004020202020204" pitchFamily="34" charset="0"/>
                        </a:rPr>
                        <a:t>Pas de réponse à l’enquête</a:t>
                      </a:r>
                      <a:endParaRPr lang="fr-FR" sz="3150" noProof="0" dirty="0"/>
                    </a:p>
                  </a:txBody>
                  <a:tcPr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EMPP : Aude (Narbonne), Gard (Alès), Haute-Garonne, Gers, Hérault (Béziers), Lozère, Pyrénées-Orientales, Tarn</a:t>
                      </a:r>
                      <a:endParaRPr lang="fr-FR" sz="3150" noProof="0" dirty="0"/>
                    </a:p>
                  </a:txBody>
                  <a:tcPr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fr-FR" sz="3150" noProof="0" dirty="0">
                          <a:latin typeface="Aptos" panose="020B0004020202020204" pitchFamily="34" charset="0"/>
                        </a:rPr>
                        <a:t>Absence de réponse ou réponse partielle non exploitable</a:t>
                      </a:r>
                      <a:endParaRPr lang="fr-FR" sz="3150" noProof="0" dirty="0"/>
                    </a:p>
                  </a:txBody>
                  <a:tcPr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42858976"/>
                  </a:ext>
                </a:extLst>
              </a:tr>
            </a:tbl>
          </a:graphicData>
        </a:graphic>
      </p:graphicFrame>
      <p:sp>
        <p:nvSpPr>
          <p:cNvPr id="10" name="ZoneTexte 9">
            <a:extLst>
              <a:ext uri="{FF2B5EF4-FFF2-40B4-BE49-F238E27FC236}">
                <a16:creationId xmlns:a16="http://schemas.microsoft.com/office/drawing/2014/main" id="{B3031C17-2B9C-20CB-A9D5-68AFEF2ED702}"/>
              </a:ext>
            </a:extLst>
          </p:cNvPr>
          <p:cNvSpPr txBox="1"/>
          <p:nvPr>
            <p:custDataLst>
              <p:tags r:id="rId2"/>
            </p:custDataLst>
          </p:nvPr>
        </p:nvSpPr>
        <p:spPr>
          <a:xfrm>
            <a:off x="1658725" y="17383383"/>
            <a:ext cx="18559572" cy="1200329"/>
          </a:xfrm>
          <a:prstGeom prst="rect">
            <a:avLst/>
          </a:prstGeom>
          <a:noFill/>
        </p:spPr>
        <p:txBody>
          <a:bodyPr wrap="square">
            <a:spAutoFit/>
          </a:bodyPr>
          <a:lstStyle/>
          <a:p>
            <a:r>
              <a:rPr lang="fr-FR" sz="3600" b="1" noProof="0" dirty="0">
                <a:solidFill>
                  <a:srgbClr val="8296A5"/>
                </a:solidFill>
                <a:latin typeface="Aptos" panose="020B0004020202020204" pitchFamily="34" charset="0"/>
              </a:rPr>
              <a:t>Quatre profils d’organisation des EMPP</a:t>
            </a:r>
            <a:br>
              <a:rPr lang="fr-FR" sz="3600" b="1" noProof="0" dirty="0">
                <a:solidFill>
                  <a:srgbClr val="8296A5"/>
                </a:solidFill>
                <a:latin typeface="Aptos" panose="020B0004020202020204" pitchFamily="34" charset="0"/>
              </a:rPr>
            </a:br>
            <a:r>
              <a:rPr lang="fr-FR" sz="3600" b="1" noProof="0" dirty="0">
                <a:solidFill>
                  <a:srgbClr val="8296A5"/>
                </a:solidFill>
                <a:latin typeface="Aptos" panose="020B0004020202020204" pitchFamily="34" charset="0"/>
              </a:rPr>
              <a:t>pour répondre aux demandes de soin des personnes exilées </a:t>
            </a:r>
          </a:p>
        </p:txBody>
      </p:sp>
      <p:sp>
        <p:nvSpPr>
          <p:cNvPr id="2" name="ZoneTexte 1">
            <a:extLst>
              <a:ext uri="{FF2B5EF4-FFF2-40B4-BE49-F238E27FC236}">
                <a16:creationId xmlns:a16="http://schemas.microsoft.com/office/drawing/2014/main" id="{6115F423-1B3C-0B33-603D-D525A425F4F8}"/>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11 –</a:t>
            </a:r>
          </a:p>
        </p:txBody>
      </p:sp>
      <p:pic>
        <p:nvPicPr>
          <p:cNvPr id="3" name="Graphique 2" descr="Télécharger avec un remplissage uni">
            <a:hlinkClick r:id="rId5"/>
            <a:extLst>
              <a:ext uri="{FF2B5EF4-FFF2-40B4-BE49-F238E27FC236}">
                <a16:creationId xmlns:a16="http://schemas.microsoft.com/office/drawing/2014/main" id="{F3B72191-53C1-70CC-943D-255C86444E5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653935" y="15036596"/>
            <a:ext cx="914400" cy="914400"/>
          </a:xfrm>
          <a:prstGeom prst="rect">
            <a:avLst/>
          </a:prstGeom>
        </p:spPr>
      </p:pic>
      <p:sp>
        <p:nvSpPr>
          <p:cNvPr id="4" name="ZoneTexte 3">
            <a:extLst>
              <a:ext uri="{FF2B5EF4-FFF2-40B4-BE49-F238E27FC236}">
                <a16:creationId xmlns:a16="http://schemas.microsoft.com/office/drawing/2014/main" id="{21275428-0614-1494-535D-32FEB1E27C32}"/>
              </a:ext>
            </a:extLst>
          </p:cNvPr>
          <p:cNvSpPr txBox="1"/>
          <p:nvPr/>
        </p:nvSpPr>
        <p:spPr>
          <a:xfrm>
            <a:off x="16264755" y="15437867"/>
            <a:ext cx="2389180" cy="523220"/>
          </a:xfrm>
          <a:prstGeom prst="rect">
            <a:avLst/>
          </a:prstGeom>
          <a:noFill/>
        </p:spPr>
        <p:txBody>
          <a:bodyPr wrap="none" rtlCol="0">
            <a:spAutoFit/>
          </a:bodyPr>
          <a:lstStyle/>
          <a:p>
            <a:r>
              <a:rPr lang="fr-FR" sz="2800" dirty="0">
                <a:latin typeface="Aptos SemiBold" panose="020B0004020202020204" pitchFamily="34" charset="0"/>
              </a:rPr>
              <a:t>En savoir plus</a:t>
            </a:r>
          </a:p>
        </p:txBody>
      </p:sp>
      <p:sp>
        <p:nvSpPr>
          <p:cNvPr id="6" name="ZoneTexte 5">
            <a:extLst>
              <a:ext uri="{FF2B5EF4-FFF2-40B4-BE49-F238E27FC236}">
                <a16:creationId xmlns:a16="http://schemas.microsoft.com/office/drawing/2014/main" id="{B6BB5F7B-7516-B64B-0E24-7B868309AFAE}"/>
              </a:ext>
            </a:extLst>
          </p:cNvPr>
          <p:cNvSpPr txBox="1"/>
          <p:nvPr/>
        </p:nvSpPr>
        <p:spPr>
          <a:xfrm>
            <a:off x="1690763" y="10468301"/>
            <a:ext cx="10687050" cy="646331"/>
          </a:xfrm>
          <a:prstGeom prst="rect">
            <a:avLst/>
          </a:prstGeom>
          <a:noFill/>
        </p:spPr>
        <p:txBody>
          <a:bodyPr wrap="square">
            <a:spAutoFit/>
          </a:bodyPr>
          <a:lstStyle/>
          <a:p>
            <a:r>
              <a:rPr lang="fr-FR" sz="3600" b="1" noProof="0" dirty="0">
                <a:solidFill>
                  <a:srgbClr val="8296A5"/>
                </a:solidFill>
                <a:latin typeface="Aptos" panose="020B0004020202020204" pitchFamily="34" charset="0"/>
              </a:rPr>
              <a:t>Cahier des charges CRP</a:t>
            </a:r>
          </a:p>
        </p:txBody>
      </p:sp>
      <p:grpSp>
        <p:nvGrpSpPr>
          <p:cNvPr id="14" name="Groupe 13">
            <a:extLst>
              <a:ext uri="{FF2B5EF4-FFF2-40B4-BE49-F238E27FC236}">
                <a16:creationId xmlns:a16="http://schemas.microsoft.com/office/drawing/2014/main" id="{5A3D9A85-920D-1CAE-0000-6B9A54F75A83}"/>
              </a:ext>
            </a:extLst>
          </p:cNvPr>
          <p:cNvGrpSpPr/>
          <p:nvPr/>
        </p:nvGrpSpPr>
        <p:grpSpPr>
          <a:xfrm>
            <a:off x="1847327" y="3022931"/>
            <a:ext cx="18012752" cy="6204121"/>
            <a:chOff x="1705607" y="21932646"/>
            <a:chExt cx="18012752" cy="6600339"/>
          </a:xfrm>
        </p:grpSpPr>
        <p:sp>
          <p:nvSpPr>
            <p:cNvPr id="15" name="ZoneTexte 14">
              <a:extLst>
                <a:ext uri="{FF2B5EF4-FFF2-40B4-BE49-F238E27FC236}">
                  <a16:creationId xmlns:a16="http://schemas.microsoft.com/office/drawing/2014/main" id="{54918FFC-F2AC-CFE9-4FB8-E975E6AA263A}"/>
                </a:ext>
              </a:extLst>
            </p:cNvPr>
            <p:cNvSpPr txBox="1"/>
            <p:nvPr>
              <p:custDataLst>
                <p:tags r:id="rId3"/>
              </p:custDataLst>
            </p:nvPr>
          </p:nvSpPr>
          <p:spPr>
            <a:xfrm>
              <a:off x="1705607" y="21932646"/>
              <a:ext cx="18012752" cy="6600339"/>
            </a:xfrm>
            <a:prstGeom prst="rect">
              <a:avLst/>
            </a:prstGeom>
            <a:noFill/>
            <a:ln w="12700">
              <a:solidFill>
                <a:schemeClr val="accent4"/>
              </a:solidFill>
            </a:ln>
          </p:spPr>
          <p:txBody>
            <a:bodyPr wrap="square" lIns="252000" tIns="288000" rIns="288000" bIns="360000">
              <a:spAutoFit/>
            </a:bodyPr>
            <a:lstStyle/>
            <a:p>
              <a:pPr algn="just"/>
              <a:r>
                <a:rPr lang="fr-FR" sz="3200" b="1" noProof="0" dirty="0">
                  <a:latin typeface="Aptos" panose="020B0004020202020204" pitchFamily="34" charset="0"/>
                </a:rPr>
                <a:t>Cahier charge EMPP -&gt; exilés</a:t>
              </a:r>
            </a:p>
            <a:p>
              <a:pPr algn="just"/>
              <a:endParaRPr lang="fr-FR" sz="2000" noProof="0" dirty="0">
                <a:latin typeface="Aptos" panose="020B0004020202020204" pitchFamily="34" charset="0"/>
              </a:endParaRPr>
            </a:p>
            <a:p>
              <a:pPr algn="just"/>
              <a:r>
                <a:rPr lang="fr-FR" sz="3100" noProof="0" dirty="0">
                  <a:latin typeface="Aptos" panose="020B0004020202020204" pitchFamily="34" charset="0"/>
                </a:rPr>
                <a:t>« La file active des EMPP évolue au fil des années, de même que la typologie de la population concernée. Ainsi, de plus en plus de migrants sont concernés par l’intervention des équipes, nécessitant une prise en charge spécifique, faisant notamment appel à̀ des compétences d’interprétariat professionnel en santé, à des compétences en clinique transculturelle ou encore en psychotraumatisme. » </a:t>
              </a:r>
              <a:r>
                <a:rPr lang="fr-FR" sz="3100" i="1" noProof="0" dirty="0">
                  <a:latin typeface="Aptos" panose="020B0004020202020204" pitchFamily="34" charset="0"/>
                </a:rPr>
                <a:t>page 3</a:t>
              </a:r>
            </a:p>
            <a:p>
              <a:pPr algn="just"/>
              <a:r>
                <a:rPr lang="fr-FR" sz="3100" noProof="0" dirty="0">
                  <a:latin typeface="Aptos" panose="020B0004020202020204" pitchFamily="34" charset="0"/>
                </a:rPr>
                <a:t>« Pour assurer une bonne prise en charge des populations migrantes, les EMPP (concernées) doivent être composées autant que possible de professionnels formés aux questions transculturelles, de médiateurs en santé, de pair-aidants et d’interprètes, ou avoir accès via l’établissement de rattachement à ces services. » </a:t>
              </a:r>
              <a:r>
                <a:rPr lang="fr-FR" sz="3100" i="1" noProof="0" dirty="0">
                  <a:latin typeface="Aptos" panose="020B0004020202020204" pitchFamily="34" charset="0"/>
                </a:rPr>
                <a:t>page 7 (A. Une équipe pluridicipliniare)</a:t>
              </a:r>
            </a:p>
            <a:p>
              <a:pPr algn="just"/>
              <a:r>
                <a:rPr lang="fr-FR" sz="3200" noProof="0" dirty="0">
                  <a:latin typeface="Aptos" panose="020B0004020202020204" pitchFamily="34" charset="0"/>
                </a:rPr>
                <a:t> </a:t>
              </a:r>
            </a:p>
          </p:txBody>
        </p:sp>
        <p:pic>
          <p:nvPicPr>
            <p:cNvPr id="17" name="Graphique 16" descr="Télécharger avec un remplissage uni">
              <a:hlinkClick r:id="rId5"/>
              <a:extLst>
                <a:ext uri="{FF2B5EF4-FFF2-40B4-BE49-F238E27FC236}">
                  <a16:creationId xmlns:a16="http://schemas.microsoft.com/office/drawing/2014/main" id="{E4D4F023-D777-6E3D-6638-BCAE1A769D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803959" y="27283825"/>
              <a:ext cx="914400" cy="914400"/>
            </a:xfrm>
            <a:prstGeom prst="rect">
              <a:avLst/>
            </a:prstGeom>
          </p:spPr>
        </p:pic>
        <p:sp>
          <p:nvSpPr>
            <p:cNvPr id="18" name="ZoneTexte 17">
              <a:extLst>
                <a:ext uri="{FF2B5EF4-FFF2-40B4-BE49-F238E27FC236}">
                  <a16:creationId xmlns:a16="http://schemas.microsoft.com/office/drawing/2014/main" id="{C33F8E0E-F8EC-0D6E-13AC-8441867AD17B}"/>
                </a:ext>
              </a:extLst>
            </p:cNvPr>
            <p:cNvSpPr txBox="1"/>
            <p:nvPr/>
          </p:nvSpPr>
          <p:spPr>
            <a:xfrm>
              <a:off x="16252754" y="27675004"/>
              <a:ext cx="2389180" cy="523220"/>
            </a:xfrm>
            <a:prstGeom prst="rect">
              <a:avLst/>
            </a:prstGeom>
            <a:noFill/>
            <a:ln>
              <a:noFill/>
            </a:ln>
          </p:spPr>
          <p:txBody>
            <a:bodyPr wrap="none" rtlCol="0">
              <a:spAutoFit/>
            </a:bodyPr>
            <a:lstStyle/>
            <a:p>
              <a:r>
                <a:rPr lang="fr-FR" sz="2800" dirty="0">
                  <a:latin typeface="Aptos SemiBold" panose="020B0004020202020204" pitchFamily="34" charset="0"/>
                </a:rPr>
                <a:t>En savoir plus</a:t>
              </a:r>
            </a:p>
          </p:txBody>
        </p:sp>
      </p:grpSp>
      <p:sp>
        <p:nvSpPr>
          <p:cNvPr id="20" name="ZoneTexte 19">
            <a:extLst>
              <a:ext uri="{FF2B5EF4-FFF2-40B4-BE49-F238E27FC236}">
                <a16:creationId xmlns:a16="http://schemas.microsoft.com/office/drawing/2014/main" id="{34880B9A-6622-9C4C-B4E7-DFE3318B0AF5}"/>
              </a:ext>
            </a:extLst>
          </p:cNvPr>
          <p:cNvSpPr txBox="1"/>
          <p:nvPr/>
        </p:nvSpPr>
        <p:spPr>
          <a:xfrm>
            <a:off x="1690763" y="2218046"/>
            <a:ext cx="10687050" cy="646331"/>
          </a:xfrm>
          <a:prstGeom prst="rect">
            <a:avLst/>
          </a:prstGeom>
          <a:noFill/>
        </p:spPr>
        <p:txBody>
          <a:bodyPr wrap="square">
            <a:spAutoFit/>
          </a:bodyPr>
          <a:lstStyle/>
          <a:p>
            <a:pPr algn="just"/>
            <a:r>
              <a:rPr lang="fr-FR" sz="3600" b="1" noProof="0" dirty="0">
                <a:solidFill>
                  <a:srgbClr val="8296A5"/>
                </a:solidFill>
                <a:latin typeface="Aptos" panose="020B0004020202020204" pitchFamily="34" charset="0"/>
              </a:rPr>
              <a:t>Rappel des cahiers des charges EMPP</a:t>
            </a:r>
          </a:p>
        </p:txBody>
      </p:sp>
    </p:spTree>
    <p:extLst>
      <p:ext uri="{BB962C8B-B14F-4D97-AF65-F5344CB8AC3E}">
        <p14:creationId xmlns:p14="http://schemas.microsoft.com/office/powerpoint/2010/main" val="285681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CBBD2115-0FC6-5742-BAEA-1D458A82EDF3}"/>
              </a:ext>
            </a:extLst>
          </p:cNvPr>
          <p:cNvSpPr>
            <a:spLocks noGrp="1"/>
          </p:cNvSpPr>
          <p:nvPr>
            <p:ph type="sldNum" sz="quarter" idx="12"/>
          </p:nvPr>
        </p:nvSpPr>
        <p:spPr/>
        <p:txBody>
          <a:bodyPr/>
          <a:lstStyle/>
          <a:p>
            <a:fld id="{5ECE7BE2-7B4D-4097-8D3F-01B9D37B4FF2}" type="slidenum">
              <a:rPr lang="fr-FR" smtClean="0"/>
              <a:t>12</a:t>
            </a:fld>
            <a:endParaRPr lang="fr-FR"/>
          </a:p>
        </p:txBody>
      </p:sp>
      <p:pic>
        <p:nvPicPr>
          <p:cNvPr id="12" name="Espace réservé du contenu 9">
            <a:extLst>
              <a:ext uri="{FF2B5EF4-FFF2-40B4-BE49-F238E27FC236}">
                <a16:creationId xmlns:a16="http://schemas.microsoft.com/office/drawing/2014/main" id="{38434254-2F64-4E62-9577-203DAA344837}"/>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b="10233"/>
          <a:stretch>
            <a:fillRect/>
          </a:stretch>
        </p:blipFill>
        <p:spPr>
          <a:xfrm>
            <a:off x="2379080" y="10449225"/>
            <a:ext cx="6342056" cy="14232671"/>
          </a:xfrm>
        </p:spPr>
      </p:pic>
      <p:pic>
        <p:nvPicPr>
          <p:cNvPr id="14" name="Image 13">
            <a:extLst>
              <a:ext uri="{FF2B5EF4-FFF2-40B4-BE49-F238E27FC236}">
                <a16:creationId xmlns:a16="http://schemas.microsoft.com/office/drawing/2014/main" id="{5B0C679B-70C2-BB09-CBB1-366FFCC186B0}"/>
              </a:ext>
            </a:extLst>
          </p:cNvPr>
          <p:cNvPicPr>
            <a:picLocks noChangeAspect="1"/>
          </p:cNvPicPr>
          <p:nvPr/>
        </p:nvPicPr>
        <p:blipFill>
          <a:blip r:embed="rId4">
            <a:extLst>
              <a:ext uri="{28A0092B-C50C-407E-A947-70E740481C1C}">
                <a14:useLocalDpi xmlns:a14="http://schemas.microsoft.com/office/drawing/2010/main" val="0"/>
              </a:ext>
            </a:extLst>
          </a:blip>
          <a:srcRect b="26768"/>
          <a:stretch>
            <a:fillRect/>
          </a:stretch>
        </p:blipFill>
        <p:spPr>
          <a:xfrm>
            <a:off x="12527177" y="10449225"/>
            <a:ext cx="6750928" cy="12359623"/>
          </a:xfrm>
          <a:prstGeom prst="rect">
            <a:avLst/>
          </a:prstGeom>
        </p:spPr>
      </p:pic>
      <p:sp>
        <p:nvSpPr>
          <p:cNvPr id="2" name="ZoneTexte 1">
            <a:extLst>
              <a:ext uri="{FF2B5EF4-FFF2-40B4-BE49-F238E27FC236}">
                <a16:creationId xmlns:a16="http://schemas.microsoft.com/office/drawing/2014/main" id="{C186540B-74EE-71E6-284E-E4D073073CB9}"/>
              </a:ext>
            </a:extLst>
          </p:cNvPr>
          <p:cNvSpPr txBox="1"/>
          <p:nvPr/>
        </p:nvSpPr>
        <p:spPr>
          <a:xfrm>
            <a:off x="1335827" y="29060553"/>
            <a:ext cx="18711970" cy="984885"/>
          </a:xfrm>
          <a:prstGeom prst="rect">
            <a:avLst/>
          </a:prstGeom>
          <a:noFill/>
        </p:spPr>
        <p:txBody>
          <a:bodyPr wrap="square">
            <a:spAutoFit/>
          </a:bodyPr>
          <a:lstStyle/>
          <a:p>
            <a:pPr algn="ctr">
              <a:spcAft>
                <a:spcPts val="1200"/>
              </a:spcAft>
            </a:pPr>
            <a:r>
              <a:rPr lang="fr-FR" sz="2400" dirty="0">
                <a:solidFill>
                  <a:schemeClr val="tx2">
                    <a:lumMod val="60000"/>
                    <a:lumOff val="40000"/>
                  </a:schemeClr>
                </a:solidFill>
              </a:rPr>
              <a:t>Creai-ORS Occitanie / Centre Frantz Fanon </a:t>
            </a:r>
            <a:r>
              <a:rPr lang="fr-FR" sz="2400" dirty="0">
                <a:solidFill>
                  <a:schemeClr val="tx2">
                    <a:lumMod val="60000"/>
                    <a:lumOff val="40000"/>
                  </a:schemeClr>
                </a:solidFill>
                <a:sym typeface="Wingdings" panose="05000000000000000000" pitchFamily="2" charset="2"/>
              </a:rPr>
              <a:t></a:t>
            </a:r>
            <a:r>
              <a:rPr lang="fr-FR" sz="2400" dirty="0">
                <a:solidFill>
                  <a:schemeClr val="tx2">
                    <a:lumMod val="60000"/>
                    <a:lumOff val="40000"/>
                  </a:schemeClr>
                </a:solidFill>
              </a:rPr>
              <a:t> La santé mentale des demandeurs d'asile et des BPI en Occitanie </a:t>
            </a:r>
            <a:r>
              <a:rPr lang="fr-FR" sz="2400" dirty="0">
                <a:solidFill>
                  <a:schemeClr val="tx2">
                    <a:lumMod val="60000"/>
                    <a:lumOff val="40000"/>
                  </a:schemeClr>
                </a:solidFill>
                <a:sym typeface="Wingdings" panose="05000000000000000000" pitchFamily="2" charset="2"/>
              </a:rPr>
              <a:t> </a:t>
            </a:r>
            <a:r>
              <a:rPr lang="fr-FR" sz="2400" dirty="0">
                <a:solidFill>
                  <a:schemeClr val="tx2">
                    <a:lumMod val="60000"/>
                    <a:lumOff val="40000"/>
                  </a:schemeClr>
                </a:solidFill>
              </a:rPr>
              <a:t>2025</a:t>
            </a:r>
          </a:p>
          <a:p>
            <a:pPr algn="ctr"/>
            <a:r>
              <a:rPr lang="fr-FR" sz="2400" noProof="0" dirty="0">
                <a:solidFill>
                  <a:schemeClr val="accent5"/>
                </a:solidFill>
              </a:rPr>
              <a:t>– 12 –</a:t>
            </a:r>
          </a:p>
        </p:txBody>
      </p:sp>
      <p:graphicFrame>
        <p:nvGraphicFramePr>
          <p:cNvPr id="7" name="Tableau 6">
            <a:extLst>
              <a:ext uri="{FF2B5EF4-FFF2-40B4-BE49-F238E27FC236}">
                <a16:creationId xmlns:a16="http://schemas.microsoft.com/office/drawing/2014/main" id="{BDCD0622-ADE6-B04E-34D9-7001A1F749B3}"/>
              </a:ext>
            </a:extLst>
          </p:cNvPr>
          <p:cNvGraphicFramePr>
            <a:graphicFrameLocks noGrp="1"/>
          </p:cNvGraphicFramePr>
          <p:nvPr>
            <p:extLst>
              <p:ext uri="{D42A27DB-BD31-4B8C-83A1-F6EECF244321}">
                <p14:modId xmlns:p14="http://schemas.microsoft.com/office/powerpoint/2010/main" val="3911368788"/>
              </p:ext>
            </p:extLst>
          </p:nvPr>
        </p:nvGraphicFramePr>
        <p:xfrm>
          <a:off x="2379080" y="25680030"/>
          <a:ext cx="17031482" cy="2875909"/>
        </p:xfrm>
        <a:graphic>
          <a:graphicData uri="http://schemas.openxmlformats.org/drawingml/2006/table">
            <a:tbl>
              <a:tblPr firstRow="1" bandRow="1">
                <a:tableStyleId>{2D5ABB26-0587-4C30-8999-92F81FD0307C}</a:tableStyleId>
              </a:tblPr>
              <a:tblGrid>
                <a:gridCol w="8403220">
                  <a:extLst>
                    <a:ext uri="{9D8B030D-6E8A-4147-A177-3AD203B41FA5}">
                      <a16:colId xmlns:a16="http://schemas.microsoft.com/office/drawing/2014/main" val="3351600115"/>
                    </a:ext>
                  </a:extLst>
                </a:gridCol>
                <a:gridCol w="8628262">
                  <a:extLst>
                    <a:ext uri="{9D8B030D-6E8A-4147-A177-3AD203B41FA5}">
                      <a16:colId xmlns:a16="http://schemas.microsoft.com/office/drawing/2014/main" val="631263595"/>
                    </a:ext>
                  </a:extLst>
                </a:gridCol>
              </a:tblGrid>
              <a:tr h="2192062">
                <a:tc>
                  <a:txBody>
                    <a:bodyPr/>
                    <a:lstStyle/>
                    <a:p>
                      <a:pPr algn="ctr"/>
                      <a:r>
                        <a:rPr lang="fr-FR" sz="2400" dirty="0">
                          <a:latin typeface="Aptos" panose="020B0004020202020204" pitchFamily="34" charset="0"/>
                        </a:rPr>
                        <a:t> </a:t>
                      </a:r>
                    </a:p>
                    <a:p>
                      <a:pPr algn="ctr"/>
                      <a:br>
                        <a:rPr lang="fr-FR" sz="2400" dirty="0">
                          <a:latin typeface="Aptos" panose="020B0004020202020204" pitchFamily="34" charset="0"/>
                        </a:rPr>
                      </a:br>
                      <a:r>
                        <a:rPr lang="fr-FR" sz="2400" spc="100" baseline="0" dirty="0">
                          <a:latin typeface="Aptos SemiBold" panose="020B0004020202020204" pitchFamily="34" charset="0"/>
                        </a:rPr>
                        <a:t>Creai-ORS Occitanie</a:t>
                      </a:r>
                    </a:p>
                    <a:p>
                      <a:pPr algn="ctr"/>
                      <a:r>
                        <a:rPr lang="fr-FR" sz="2400" dirty="0">
                          <a:latin typeface="Aptos" panose="020B0004020202020204" pitchFamily="34" charset="0"/>
                        </a:rPr>
                        <a:t>Contact : </a:t>
                      </a:r>
                      <a:r>
                        <a:rPr lang="fr-FR" sz="2400" dirty="0">
                          <a:latin typeface="Aptos" panose="020B0004020202020204" pitchFamily="34" charset="0"/>
                          <a:hlinkClick r:id="rId5"/>
                        </a:rPr>
                        <a:t>contact@creaiors-occitanie.fr</a:t>
                      </a:r>
                      <a:br>
                        <a:rPr lang="fr-FR" sz="2400" dirty="0">
                          <a:latin typeface="Aptos" panose="020B0004020202020204" pitchFamily="34" charset="0"/>
                        </a:rPr>
                      </a:br>
                      <a:r>
                        <a:rPr lang="fr-FR" sz="2400" dirty="0">
                          <a:latin typeface="Aptos" panose="020B0004020202020204" pitchFamily="34" charset="0"/>
                        </a:rPr>
                        <a:t>site internet : </a:t>
                      </a:r>
                      <a:r>
                        <a:rPr lang="fr-FR" sz="2400" dirty="0">
                          <a:latin typeface="Aptos" panose="020B0004020202020204" pitchFamily="34" charset="0"/>
                          <a:hlinkClick r:id="rId6"/>
                        </a:rPr>
                        <a:t>www.creaiors-occitanie.fr</a:t>
                      </a:r>
                      <a:r>
                        <a:rPr lang="fr-FR" sz="2400" dirty="0">
                          <a:latin typeface="Aptos" panose="020B0004020202020204" pitchFamily="34" charset="0"/>
                        </a:rPr>
                        <a:t>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fr-FR" sz="2400" dirty="0">
                          <a:latin typeface="Aptos" panose="020B0004020202020204" pitchFamily="34" charset="0"/>
                        </a:rPr>
                        <a:t> </a:t>
                      </a:r>
                    </a:p>
                    <a:p>
                      <a:pPr algn="ctr"/>
                      <a:endParaRPr lang="fr-FR" sz="2400" dirty="0">
                        <a:latin typeface="Aptos" panose="020B0004020202020204" pitchFamily="34" charset="0"/>
                      </a:endParaRPr>
                    </a:p>
                    <a:p>
                      <a:pPr algn="ctr"/>
                      <a:r>
                        <a:rPr lang="fr-FR" sz="2400" spc="100" baseline="0" dirty="0">
                          <a:latin typeface="Aptos SemiBold" panose="020B0004020202020204" pitchFamily="34" charset="0"/>
                        </a:rPr>
                        <a:t>Centre Frantz Fanon</a:t>
                      </a:r>
                    </a:p>
                    <a:p>
                      <a:pPr algn="ctr"/>
                      <a:r>
                        <a:rPr lang="fr-FR" sz="2400" dirty="0">
                          <a:latin typeface="Aptos" panose="020B0004020202020204" pitchFamily="34" charset="0"/>
                        </a:rPr>
                        <a:t>Contact : </a:t>
                      </a:r>
                      <a:r>
                        <a:rPr lang="fr-FR" sz="2400" dirty="0">
                          <a:latin typeface="Aptos" panose="020B0004020202020204" pitchFamily="34" charset="0"/>
                          <a:hlinkClick r:id="rId7"/>
                        </a:rPr>
                        <a:t>centre.frantz.fanon@lacimade.org</a:t>
                      </a:r>
                      <a:r>
                        <a:rPr lang="fr-FR" sz="2400" dirty="0">
                          <a:latin typeface="Aptos" panose="020B0004020202020204" pitchFamily="34" charset="0"/>
                        </a:rPr>
                        <a:t> </a:t>
                      </a:r>
                      <a:br>
                        <a:rPr lang="fr-FR" sz="2400" dirty="0">
                          <a:latin typeface="Aptos" panose="020B0004020202020204" pitchFamily="34" charset="0"/>
                        </a:rPr>
                      </a:br>
                      <a:r>
                        <a:rPr lang="fr-FR" sz="2400" dirty="0">
                          <a:latin typeface="Aptos" panose="020B0004020202020204" pitchFamily="34" charset="0"/>
                        </a:rPr>
                        <a:t>Site internet : </a:t>
                      </a:r>
                      <a:r>
                        <a:rPr lang="fr-FR" sz="2400" dirty="0">
                          <a:latin typeface="Aptos" panose="020B0004020202020204" pitchFamily="34" charset="0"/>
                          <a:hlinkClick r:id="rId8"/>
                        </a:rPr>
                        <a:t>www.centrefrantzfanon.org</a:t>
                      </a:r>
                      <a:endParaRPr lang="fr-FR" sz="2400" dirty="0">
                        <a:latin typeface="Aptos"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8359722"/>
                  </a:ext>
                </a:extLst>
              </a:tr>
              <a:tr h="683847">
                <a:tc gridSpan="2">
                  <a:txBody>
                    <a:bodyPr/>
                    <a:lstStyle/>
                    <a:p>
                      <a:pPr algn="ctr"/>
                      <a:r>
                        <a:rPr lang="fr-FR" sz="2400" dirty="0"/>
                        <a:t>Mise en page et cartographie : Creai-ORS Occitanie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9073620"/>
                  </a:ext>
                </a:extLst>
              </a:tr>
            </a:tbl>
          </a:graphicData>
        </a:graphic>
      </p:graphicFrame>
      <p:sp>
        <p:nvSpPr>
          <p:cNvPr id="8" name="Rectangle 7">
            <a:extLst>
              <a:ext uri="{FF2B5EF4-FFF2-40B4-BE49-F238E27FC236}">
                <a16:creationId xmlns:a16="http://schemas.microsoft.com/office/drawing/2014/main" id="{E0B032E3-E38B-3D0C-44E3-5F7A5D92C17E}"/>
              </a:ext>
            </a:extLst>
          </p:cNvPr>
          <p:cNvSpPr/>
          <p:nvPr/>
        </p:nvSpPr>
        <p:spPr>
          <a:xfrm>
            <a:off x="5067300" y="26004092"/>
            <a:ext cx="3162300" cy="43022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2400" dirty="0"/>
              <a:t>PARTIE QUANTITATIVE</a:t>
            </a:r>
          </a:p>
        </p:txBody>
      </p:sp>
      <p:sp>
        <p:nvSpPr>
          <p:cNvPr id="9" name="Rectangle 8">
            <a:extLst>
              <a:ext uri="{FF2B5EF4-FFF2-40B4-BE49-F238E27FC236}">
                <a16:creationId xmlns:a16="http://schemas.microsoft.com/office/drawing/2014/main" id="{B5A0BBCD-B283-C1E5-E063-337014D94CE6}"/>
              </a:ext>
            </a:extLst>
          </p:cNvPr>
          <p:cNvSpPr/>
          <p:nvPr/>
        </p:nvSpPr>
        <p:spPr>
          <a:xfrm>
            <a:off x="13613394" y="26004092"/>
            <a:ext cx="3162300" cy="43022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fr-FR" sz="2400" dirty="0"/>
              <a:t>PARTIE QUALITATIVE</a:t>
            </a:r>
          </a:p>
        </p:txBody>
      </p:sp>
      <p:sp>
        <p:nvSpPr>
          <p:cNvPr id="10" name="Rectangle : coins arrondis 9">
            <a:extLst>
              <a:ext uri="{FF2B5EF4-FFF2-40B4-BE49-F238E27FC236}">
                <a16:creationId xmlns:a16="http://schemas.microsoft.com/office/drawing/2014/main" id="{6910C58A-5866-EC16-7D74-738964A4930A}"/>
              </a:ext>
            </a:extLst>
          </p:cNvPr>
          <p:cNvSpPr/>
          <p:nvPr/>
        </p:nvSpPr>
        <p:spPr>
          <a:xfrm>
            <a:off x="2379080" y="25680030"/>
            <a:ext cx="17031482" cy="2875909"/>
          </a:xfrm>
          <a:prstGeom prst="roundRect">
            <a:avLst>
              <a:gd name="adj" fmla="val 12693"/>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94C43BE3-4190-D7DC-7625-D8DF360E5CA5}"/>
              </a:ext>
            </a:extLst>
          </p:cNvPr>
          <p:cNvSpPr txBox="1"/>
          <p:nvPr>
            <p:custDataLst>
              <p:tags r:id="rId1"/>
            </p:custDataLst>
          </p:nvPr>
        </p:nvSpPr>
        <p:spPr>
          <a:xfrm>
            <a:off x="2199059" y="1920936"/>
            <a:ext cx="17211503" cy="8023675"/>
          </a:xfrm>
          <a:prstGeom prst="round2DiagRect">
            <a:avLst>
              <a:gd name="adj1" fmla="val 9030"/>
              <a:gd name="adj2" fmla="val 0"/>
            </a:avLst>
          </a:prstGeom>
          <a:solidFill>
            <a:srgbClr val="F6ECE2"/>
          </a:solidFill>
        </p:spPr>
        <p:txBody>
          <a:bodyPr wrap="square" lIns="288000" tIns="216000" rIns="288000" bIns="216000" anchor="ctr" anchorCtr="0">
            <a:spAutoFit/>
          </a:bodyPr>
          <a:lstStyle/>
          <a:p>
            <a:r>
              <a:rPr lang="fr-FR" sz="3600" b="1" noProof="0" dirty="0">
                <a:solidFill>
                  <a:srgbClr val="8296A5"/>
                </a:solidFill>
                <a:latin typeface="Aptos" panose="020B0004020202020204" pitchFamily="34" charset="0"/>
              </a:rPr>
              <a:t>Vignette d’un modèle opérant</a:t>
            </a:r>
          </a:p>
          <a:p>
            <a:endParaRPr lang="fr-FR" sz="2000" noProof="0" dirty="0">
              <a:latin typeface="Aptos" panose="020B0004020202020204" pitchFamily="34" charset="0"/>
            </a:endParaRPr>
          </a:p>
          <a:p>
            <a:pPr>
              <a:spcAft>
                <a:spcPts val="600"/>
              </a:spcAft>
            </a:pPr>
            <a:r>
              <a:rPr lang="fr-FR" sz="3150" noProof="0" dirty="0">
                <a:latin typeface="Aptos" panose="020B0004020202020204" pitchFamily="34" charset="0"/>
              </a:rPr>
              <a:t>Le département du Lot s’est organisé afin de répondre à une forte demande de soin en santé mentale des personnes exilées.</a:t>
            </a:r>
          </a:p>
          <a:p>
            <a:pPr marL="514350" indent="-514350">
              <a:spcAft>
                <a:spcPts val="600"/>
              </a:spcAft>
              <a:buFont typeface="+mj-lt"/>
              <a:buAutoNum type="arabicPeriod"/>
            </a:pPr>
            <a:r>
              <a:rPr lang="fr-FR" sz="3150" noProof="0" dirty="0">
                <a:latin typeface="Aptos" panose="020B0004020202020204" pitchFamily="34" charset="0"/>
              </a:rPr>
              <a:t>Les professionnels des EMPP ont formé les travailleurs sociaux des CADA afin que ceux-ci soient capables de repérer les signes de détresse ou de stress post-traumatique.</a:t>
            </a:r>
          </a:p>
          <a:p>
            <a:pPr marL="514350" indent="-514350">
              <a:spcAft>
                <a:spcPts val="600"/>
              </a:spcAft>
              <a:buFont typeface="+mj-lt"/>
              <a:buAutoNum type="arabicPeriod"/>
            </a:pPr>
            <a:r>
              <a:rPr lang="fr-FR" sz="3150" noProof="0" dirty="0">
                <a:latin typeface="Aptos" panose="020B0004020202020204" pitchFamily="34" charset="0"/>
              </a:rPr>
              <a:t>Une enveloppe interprétariat a été obtenue auprès de l’hôpital pour les CMP et EMPP.</a:t>
            </a:r>
          </a:p>
          <a:p>
            <a:pPr marL="514350" indent="-514350">
              <a:spcAft>
                <a:spcPts val="600"/>
              </a:spcAft>
              <a:buFont typeface="+mj-lt"/>
              <a:buAutoNum type="arabicPeriod"/>
            </a:pPr>
            <a:r>
              <a:rPr lang="fr-FR" sz="3150" noProof="0" dirty="0">
                <a:latin typeface="Aptos" panose="020B0004020202020204" pitchFamily="34" charset="0"/>
              </a:rPr>
              <a:t>Les travailleurs sociaux des CADA orientent vers le CMP de secteur.</a:t>
            </a:r>
          </a:p>
          <a:p>
            <a:pPr marL="514350" indent="-514350">
              <a:spcAft>
                <a:spcPts val="600"/>
              </a:spcAft>
              <a:buFont typeface="+mj-lt"/>
              <a:buAutoNum type="arabicPeriod"/>
            </a:pPr>
            <a:r>
              <a:rPr lang="fr-FR" sz="3150" noProof="0" dirty="0">
                <a:latin typeface="Aptos" panose="020B0004020202020204" pitchFamily="34" charset="0"/>
              </a:rPr>
              <a:t>Les EMPP interviennent en cas d’impossibilité d’accès au soin (refus de soin ou éloignement géographique trop important).</a:t>
            </a:r>
          </a:p>
          <a:p>
            <a:r>
              <a:rPr lang="fr-FR" sz="3150" noProof="0" dirty="0">
                <a:latin typeface="Aptos" panose="020B0004020202020204" pitchFamily="34" charset="0"/>
              </a:rPr>
              <a:t>Les retours de terrain de ce fonctionnement font état d’une fluidité dans les orientations et des capacités de réponses relativement rapides.</a:t>
            </a:r>
          </a:p>
          <a:p>
            <a:r>
              <a:rPr lang="fr-FR" sz="3150" noProof="0" dirty="0">
                <a:latin typeface="Aptos" panose="020B0004020202020204" pitchFamily="34" charset="0"/>
              </a:rPr>
              <a:t>L’EMPP reste disponible pour échanger et accompagner les professionnels des dispositifs d'hébergement d’asile.</a:t>
            </a:r>
          </a:p>
        </p:txBody>
      </p:sp>
    </p:spTree>
    <p:extLst>
      <p:ext uri="{BB962C8B-B14F-4D97-AF65-F5344CB8AC3E}">
        <p14:creationId xmlns:p14="http://schemas.microsoft.com/office/powerpoint/2010/main" val="1087172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134A7CAE-D519-F72E-2890-197B91C4BBD0}"/>
              </a:ext>
            </a:extLst>
          </p:cNvPr>
          <p:cNvSpPr txBox="1"/>
          <p:nvPr/>
        </p:nvSpPr>
        <p:spPr>
          <a:xfrm>
            <a:off x="2663687" y="5396948"/>
            <a:ext cx="16119614" cy="20888603"/>
          </a:xfrm>
          <a:prstGeom prst="rect">
            <a:avLst/>
          </a:prstGeom>
          <a:noFill/>
        </p:spPr>
        <p:txBody>
          <a:bodyPr wrap="square" rtlCol="0">
            <a:spAutoFit/>
          </a:bodyPr>
          <a:lstStyle/>
          <a:p>
            <a:pPr marL="4038600" indent="-4038600">
              <a:spcAft>
                <a:spcPts val="1200"/>
              </a:spcAft>
              <a:tabLst>
                <a:tab pos="4054475" algn="l"/>
              </a:tabLst>
            </a:pPr>
            <a:r>
              <a:rPr lang="fr-FR" sz="3200" dirty="0">
                <a:solidFill>
                  <a:schemeClr val="dk1"/>
                </a:solidFill>
                <a:latin typeface="Aptos" panose="020B0004020202020204" pitchFamily="34" charset="0"/>
              </a:rPr>
              <a:t>AGIR 	Accompagnement global et individualisé des réfugiés</a:t>
            </a:r>
          </a:p>
          <a:p>
            <a:pPr marL="4038600" indent="-4038600">
              <a:spcAft>
                <a:spcPts val="1200"/>
              </a:spcAft>
              <a:tabLst>
                <a:tab pos="4038600" algn="l"/>
              </a:tabLst>
            </a:pPr>
            <a:r>
              <a:rPr lang="fr-FR" sz="3200" dirty="0">
                <a:solidFill>
                  <a:schemeClr val="dk1"/>
                </a:solidFill>
                <a:latin typeface="Aptos" panose="020B0004020202020204" pitchFamily="34" charset="0"/>
              </a:rPr>
              <a:t>AFPA 	Agence nationale pour la formation professionnelle des adultes</a:t>
            </a:r>
          </a:p>
          <a:p>
            <a:pPr marL="4038600" indent="-4038600">
              <a:spcAft>
                <a:spcPts val="1200"/>
              </a:spcAft>
              <a:tabLst>
                <a:tab pos="4038600" algn="l"/>
              </a:tabLst>
            </a:pPr>
            <a:r>
              <a:rPr lang="fr-FR" sz="3200" dirty="0">
                <a:solidFill>
                  <a:schemeClr val="dk1"/>
                </a:solidFill>
                <a:latin typeface="Aptos" panose="020B0004020202020204" pitchFamily="34" charset="0"/>
              </a:rPr>
              <a:t>ARS 	Agence régionale de santé</a:t>
            </a:r>
          </a:p>
          <a:p>
            <a:pPr marL="4038600" indent="-4038600">
              <a:spcAft>
                <a:spcPts val="1200"/>
              </a:spcAft>
              <a:tabLst>
                <a:tab pos="4038600" algn="l"/>
              </a:tabLst>
            </a:pPr>
            <a:r>
              <a:rPr lang="fr-FR" sz="3200" dirty="0">
                <a:solidFill>
                  <a:schemeClr val="dk1"/>
                </a:solidFill>
                <a:latin typeface="Aptos" panose="020B0004020202020204" pitchFamily="34" charset="0"/>
              </a:rPr>
              <a:t>BPI	Bénéficiaire de la protection internationale</a:t>
            </a:r>
          </a:p>
          <a:p>
            <a:pPr marL="4038600" indent="-4038600">
              <a:spcAft>
                <a:spcPts val="1200"/>
              </a:spcAft>
              <a:tabLst>
                <a:tab pos="4038600" algn="l"/>
              </a:tabLst>
            </a:pPr>
            <a:r>
              <a:rPr lang="fr-FR" sz="3200" dirty="0">
                <a:solidFill>
                  <a:schemeClr val="dk1"/>
                </a:solidFill>
                <a:latin typeface="Aptos" panose="020B0004020202020204" pitchFamily="34" charset="0"/>
              </a:rPr>
              <a:t>CADA 	Centre d’accueil de demandeurs d’asile</a:t>
            </a:r>
          </a:p>
          <a:p>
            <a:pPr marL="4038600" indent="-4038600">
              <a:spcAft>
                <a:spcPts val="1200"/>
              </a:spcAft>
              <a:tabLst>
                <a:tab pos="4038600" algn="l"/>
              </a:tabLst>
            </a:pPr>
            <a:r>
              <a:rPr lang="fr-FR" sz="3200" dirty="0">
                <a:solidFill>
                  <a:schemeClr val="dk1"/>
                </a:solidFill>
                <a:latin typeface="Aptos" panose="020B0004020202020204" pitchFamily="34" charset="0"/>
              </a:rPr>
              <a:t>CAMSP	Centre d’action médico-sociale précoce</a:t>
            </a:r>
          </a:p>
          <a:p>
            <a:pPr marL="4038600" indent="-4038600">
              <a:spcAft>
                <a:spcPts val="1200"/>
              </a:spcAft>
              <a:tabLst>
                <a:tab pos="4038600" algn="l"/>
              </a:tabLst>
            </a:pPr>
            <a:r>
              <a:rPr lang="fr-FR" sz="3200" dirty="0">
                <a:solidFill>
                  <a:schemeClr val="dk1"/>
                </a:solidFill>
                <a:latin typeface="Aptos" panose="020B0004020202020204" pitchFamily="34" charset="0"/>
              </a:rPr>
              <a:t>CASO	Centre d’accueil, de soins et d’orientation (Médecins du Monde)</a:t>
            </a:r>
          </a:p>
          <a:p>
            <a:pPr marL="4038600" indent="-4038600">
              <a:spcAft>
                <a:spcPts val="1200"/>
              </a:spcAft>
              <a:tabLst>
                <a:tab pos="4038600" algn="l"/>
              </a:tabLst>
            </a:pPr>
            <a:r>
              <a:rPr lang="fr-FR" sz="3200" dirty="0">
                <a:solidFill>
                  <a:schemeClr val="dk1"/>
                </a:solidFill>
                <a:latin typeface="Aptos" panose="020B0004020202020204" pitchFamily="34" charset="0"/>
              </a:rPr>
              <a:t>CHAC	Centre hospitalier Ariège-Couserans</a:t>
            </a:r>
          </a:p>
          <a:p>
            <a:pPr marL="4038600" indent="-4038600">
              <a:spcAft>
                <a:spcPts val="1200"/>
              </a:spcAft>
              <a:tabLst>
                <a:tab pos="4038600" algn="l"/>
              </a:tabLst>
            </a:pPr>
            <a:r>
              <a:rPr lang="fr-FR" sz="3200" dirty="0">
                <a:solidFill>
                  <a:schemeClr val="dk1"/>
                </a:solidFill>
                <a:latin typeface="Aptos" panose="020B0004020202020204" pitchFamily="34" charset="0"/>
              </a:rPr>
              <a:t>CIDFF	Centre d’information sur les droits des femmes et des familles</a:t>
            </a:r>
          </a:p>
          <a:p>
            <a:pPr marL="4038600" indent="-4038600">
              <a:spcAft>
                <a:spcPts val="1200"/>
              </a:spcAft>
              <a:tabLst>
                <a:tab pos="4038600" algn="l"/>
              </a:tabLst>
            </a:pPr>
            <a:r>
              <a:rPr lang="fr-FR" sz="3200" dirty="0">
                <a:solidFill>
                  <a:schemeClr val="dk1"/>
                </a:solidFill>
                <a:latin typeface="Aptos" panose="020B0004020202020204" pitchFamily="34" charset="0"/>
              </a:rPr>
              <a:t>CIR 	Contrat d’intégration républicaine</a:t>
            </a:r>
          </a:p>
          <a:p>
            <a:pPr marL="4038600" indent="-4038600">
              <a:spcAft>
                <a:spcPts val="1200"/>
              </a:spcAft>
              <a:tabLst>
                <a:tab pos="4038600" algn="l"/>
              </a:tabLst>
            </a:pPr>
            <a:r>
              <a:rPr lang="fr-FR" sz="3200" dirty="0">
                <a:solidFill>
                  <a:schemeClr val="dk1"/>
                </a:solidFill>
                <a:latin typeface="Aptos" panose="020B0004020202020204" pitchFamily="34" charset="0"/>
              </a:rPr>
              <a:t>CMP	Centre médico-psychologique</a:t>
            </a:r>
          </a:p>
          <a:p>
            <a:pPr marL="4038600" indent="-4038600">
              <a:spcAft>
                <a:spcPts val="1200"/>
              </a:spcAft>
              <a:tabLst>
                <a:tab pos="4038600" algn="l"/>
              </a:tabLst>
            </a:pPr>
            <a:r>
              <a:rPr lang="fr-FR" sz="3200" dirty="0">
                <a:solidFill>
                  <a:schemeClr val="dk1"/>
                </a:solidFill>
                <a:latin typeface="Aptos" panose="020B0004020202020204" pitchFamily="34" charset="0"/>
              </a:rPr>
              <a:t>CMPP	Centre médico-psycho-pédagogique</a:t>
            </a:r>
          </a:p>
          <a:p>
            <a:pPr marL="4038600" indent="-4038600">
              <a:spcAft>
                <a:spcPts val="1200"/>
              </a:spcAft>
              <a:tabLst>
                <a:tab pos="4038600" algn="l"/>
              </a:tabLst>
            </a:pPr>
            <a:r>
              <a:rPr lang="fr-FR" sz="3200" dirty="0">
                <a:solidFill>
                  <a:schemeClr val="dk1"/>
                </a:solidFill>
                <a:latin typeface="Aptos" panose="020B0004020202020204" pitchFamily="34" charset="0"/>
              </a:rPr>
              <a:t>CPH	Centre provisoire d’hébergement</a:t>
            </a:r>
          </a:p>
          <a:p>
            <a:pPr marL="4038600" indent="-4038600">
              <a:spcAft>
                <a:spcPts val="1200"/>
              </a:spcAft>
              <a:tabLst>
                <a:tab pos="4038600" algn="l"/>
              </a:tabLst>
            </a:pPr>
            <a:r>
              <a:rPr lang="fr-FR" sz="3200" dirty="0">
                <a:solidFill>
                  <a:schemeClr val="dk1"/>
                </a:solidFill>
                <a:latin typeface="Aptos" panose="020B0004020202020204" pitchFamily="34" charset="0"/>
              </a:rPr>
              <a:t>CRP	Centre régional sur le psychotraumatisme</a:t>
            </a:r>
          </a:p>
          <a:p>
            <a:pPr marL="4038600" indent="-4038600">
              <a:spcAft>
                <a:spcPts val="1200"/>
              </a:spcAft>
              <a:tabLst>
                <a:tab pos="4038600" algn="l"/>
              </a:tabLst>
            </a:pPr>
            <a:r>
              <a:rPr lang="fr-FR" sz="3200" dirty="0">
                <a:solidFill>
                  <a:schemeClr val="dk1"/>
                </a:solidFill>
                <a:latin typeface="Aptos" panose="020B0004020202020204" pitchFamily="34" charset="0"/>
              </a:rPr>
              <a:t>DA	Demandeur d’asile</a:t>
            </a:r>
          </a:p>
          <a:p>
            <a:pPr marL="4038600" indent="-4038600">
              <a:spcAft>
                <a:spcPts val="1200"/>
              </a:spcAft>
              <a:tabLst>
                <a:tab pos="4038600" algn="l"/>
              </a:tabLst>
            </a:pPr>
            <a:r>
              <a:rPr lang="fr-FR" sz="3200" dirty="0">
                <a:solidFill>
                  <a:schemeClr val="dk1"/>
                </a:solidFill>
                <a:latin typeface="Aptos" panose="020B0004020202020204" pitchFamily="34" charset="0"/>
              </a:rPr>
              <a:t>DDETSPP	Direction départementale de l’emploi, du travail, des solidarités et de la protection des populations</a:t>
            </a:r>
          </a:p>
          <a:p>
            <a:pPr marL="4038600" indent="-4038600">
              <a:spcAft>
                <a:spcPts val="1200"/>
              </a:spcAft>
              <a:tabLst>
                <a:tab pos="4038600" algn="l"/>
              </a:tabLst>
            </a:pPr>
            <a:r>
              <a:rPr lang="fr-FR" sz="3200" dirty="0">
                <a:solidFill>
                  <a:schemeClr val="dk1"/>
                </a:solidFill>
                <a:latin typeface="Aptos" panose="020B0004020202020204" pitchFamily="34" charset="0"/>
              </a:rPr>
              <a:t>DREETS	Direction régionale de l’économie, de l’emploi, du travail et des solidarités</a:t>
            </a:r>
          </a:p>
          <a:p>
            <a:pPr marL="4038600" indent="-4038600">
              <a:spcAft>
                <a:spcPts val="1200"/>
              </a:spcAft>
              <a:tabLst>
                <a:tab pos="4038600" algn="l"/>
              </a:tabLst>
            </a:pPr>
            <a:r>
              <a:rPr lang="fr-FR" sz="3200" dirty="0">
                <a:solidFill>
                  <a:schemeClr val="dk1"/>
                </a:solidFill>
                <a:latin typeface="Aptos" panose="020B0004020202020204" pitchFamily="34" charset="0"/>
              </a:rPr>
              <a:t>DU	Diplôme universitaire</a:t>
            </a:r>
          </a:p>
          <a:p>
            <a:pPr marL="4038600" indent="-4038600">
              <a:spcAft>
                <a:spcPts val="1200"/>
              </a:spcAft>
              <a:tabLst>
                <a:tab pos="4038600" algn="l"/>
              </a:tabLst>
            </a:pPr>
            <a:r>
              <a:rPr lang="fr-FR" sz="3200" dirty="0">
                <a:solidFill>
                  <a:schemeClr val="dk1"/>
                </a:solidFill>
                <a:latin typeface="Aptos" panose="020B0004020202020204" pitchFamily="34" charset="0"/>
              </a:rPr>
              <a:t>EMPP	Équipe mobile psychiatrie précarité</a:t>
            </a:r>
          </a:p>
          <a:p>
            <a:pPr marL="4038600" indent="-4038600">
              <a:spcAft>
                <a:spcPts val="1200"/>
              </a:spcAft>
              <a:tabLst>
                <a:tab pos="4038600" algn="l"/>
              </a:tabLst>
            </a:pPr>
            <a:r>
              <a:rPr lang="fr-FR" sz="3200" dirty="0">
                <a:solidFill>
                  <a:schemeClr val="dk1"/>
                </a:solidFill>
                <a:latin typeface="Aptos" panose="020B0004020202020204" pitchFamily="34" charset="0"/>
              </a:rPr>
              <a:t>ESMS	Établissement ou service médico-social</a:t>
            </a:r>
          </a:p>
          <a:p>
            <a:pPr marL="4038600" indent="-4038600">
              <a:spcAft>
                <a:spcPts val="1200"/>
              </a:spcAft>
              <a:tabLst>
                <a:tab pos="4038600" algn="l"/>
              </a:tabLst>
            </a:pPr>
            <a:r>
              <a:rPr lang="fr-FR" sz="3200" dirty="0">
                <a:solidFill>
                  <a:schemeClr val="dk1"/>
                </a:solidFill>
                <a:latin typeface="Aptos" panose="020B0004020202020204" pitchFamily="34" charset="0"/>
              </a:rPr>
              <a:t>FTA	France Terre d’asile</a:t>
            </a:r>
          </a:p>
          <a:p>
            <a:pPr marL="4038600" indent="-4038600">
              <a:spcAft>
                <a:spcPts val="1200"/>
              </a:spcAft>
              <a:tabLst>
                <a:tab pos="4038600" algn="l"/>
              </a:tabLst>
            </a:pPr>
            <a:r>
              <a:rPr lang="fr-FR" sz="3200" dirty="0">
                <a:solidFill>
                  <a:schemeClr val="dk1"/>
                </a:solidFill>
                <a:latin typeface="Aptos" panose="020B0004020202020204" pitchFamily="34" charset="0"/>
              </a:rPr>
              <a:t>MDM	Médecins du Monde</a:t>
            </a:r>
          </a:p>
          <a:p>
            <a:pPr marL="4038600" indent="-4038600">
              <a:spcAft>
                <a:spcPts val="1200"/>
              </a:spcAft>
              <a:tabLst>
                <a:tab pos="4038600" algn="l"/>
              </a:tabLst>
            </a:pPr>
            <a:r>
              <a:rPr lang="fr-FR" sz="3200" dirty="0">
                <a:solidFill>
                  <a:schemeClr val="dk1"/>
                </a:solidFill>
                <a:latin typeface="Aptos" panose="020B0004020202020204" pitchFamily="34" charset="0"/>
              </a:rPr>
              <a:t>Ofii 	Office français de l’immigration et de l’intégration</a:t>
            </a:r>
          </a:p>
          <a:p>
            <a:pPr marL="4038600" indent="-4038600">
              <a:spcAft>
                <a:spcPts val="1200"/>
              </a:spcAft>
              <a:tabLst>
                <a:tab pos="4038600" algn="l"/>
              </a:tabLst>
            </a:pPr>
            <a:r>
              <a:rPr lang="fr-FR" sz="3200" dirty="0">
                <a:solidFill>
                  <a:schemeClr val="dk1"/>
                </a:solidFill>
                <a:latin typeface="Aptos" panose="020B0004020202020204" pitchFamily="34" charset="0"/>
              </a:rPr>
              <a:t>ORSPERE-</a:t>
            </a:r>
            <a:r>
              <a:rPr lang="fr-FR" sz="3200" dirty="0" err="1">
                <a:solidFill>
                  <a:schemeClr val="dk1"/>
                </a:solidFill>
                <a:latin typeface="Aptos" panose="020B0004020202020204" pitchFamily="34" charset="0"/>
              </a:rPr>
              <a:t>Samdarra</a:t>
            </a:r>
            <a:r>
              <a:rPr lang="fr-FR" sz="3200" dirty="0">
                <a:solidFill>
                  <a:schemeClr val="dk1"/>
                </a:solidFill>
                <a:latin typeface="Aptos" panose="020B0004020202020204" pitchFamily="34" charset="0"/>
              </a:rPr>
              <a:t>	Observatoire national sur la santé mentale, la vulnérabilité et les exclusions sociales</a:t>
            </a:r>
          </a:p>
          <a:p>
            <a:pPr marL="4038600" indent="-4038600">
              <a:spcAft>
                <a:spcPts val="1200"/>
              </a:spcAft>
              <a:tabLst>
                <a:tab pos="4038600" algn="l"/>
              </a:tabLst>
            </a:pPr>
            <a:r>
              <a:rPr lang="fr-FR" sz="3200" dirty="0">
                <a:solidFill>
                  <a:schemeClr val="dk1"/>
                </a:solidFill>
                <a:latin typeface="Aptos" panose="020B0004020202020204" pitchFamily="34" charset="0"/>
              </a:rPr>
              <a:t>PASS	Permanence d’accès aux soins de santé</a:t>
            </a:r>
          </a:p>
          <a:p>
            <a:pPr marL="4038600" indent="-4038600">
              <a:spcAft>
                <a:spcPts val="1200"/>
              </a:spcAft>
              <a:tabLst>
                <a:tab pos="4038600" algn="l"/>
              </a:tabLst>
            </a:pPr>
            <a:r>
              <a:rPr lang="fr-FR" sz="3200" dirty="0">
                <a:solidFill>
                  <a:schemeClr val="dk1"/>
                </a:solidFill>
                <a:latin typeface="Aptos" panose="020B0004020202020204" pitchFamily="34" charset="0"/>
              </a:rPr>
              <a:t>PSSM	Premiers secours en santé mentale</a:t>
            </a:r>
          </a:p>
          <a:p>
            <a:pPr marL="4038600" indent="-4038600">
              <a:spcAft>
                <a:spcPts val="1200"/>
              </a:spcAft>
              <a:tabLst>
                <a:tab pos="4038600" algn="l"/>
              </a:tabLst>
            </a:pPr>
            <a:r>
              <a:rPr lang="fr-FR" sz="3200" dirty="0">
                <a:solidFill>
                  <a:schemeClr val="dk1"/>
                </a:solidFill>
                <a:latin typeface="Aptos" panose="020B0004020202020204" pitchFamily="34" charset="0"/>
              </a:rPr>
              <a:t>PTSM	Projet territorial de santé mentale</a:t>
            </a:r>
          </a:p>
          <a:p>
            <a:pPr marL="4038600" indent="-4038600">
              <a:spcAft>
                <a:spcPts val="1200"/>
              </a:spcAft>
              <a:tabLst>
                <a:tab pos="4038600" algn="l"/>
              </a:tabLst>
            </a:pPr>
            <a:r>
              <a:rPr lang="fr-FR" sz="3200" dirty="0">
                <a:solidFill>
                  <a:schemeClr val="dk1"/>
                </a:solidFill>
                <a:latin typeface="Aptos" panose="020B0004020202020204" pitchFamily="34" charset="0"/>
              </a:rPr>
              <a:t>RBPP	Recommandation de bonnes pratiques professionnelles</a:t>
            </a:r>
          </a:p>
          <a:p>
            <a:pPr marL="4038600" indent="-4038600">
              <a:spcAft>
                <a:spcPts val="1200"/>
              </a:spcAft>
              <a:tabLst>
                <a:tab pos="4038600" algn="l"/>
              </a:tabLst>
            </a:pPr>
            <a:r>
              <a:rPr lang="fr-FR" sz="3200" dirty="0">
                <a:solidFill>
                  <a:schemeClr val="dk1"/>
                </a:solidFill>
                <a:latin typeface="Aptos" panose="020B0004020202020204" pitchFamily="34" charset="0"/>
              </a:rPr>
              <a:t>SPIE	Service public de l’insertion et de l’emploi</a:t>
            </a:r>
          </a:p>
          <a:p>
            <a:pPr>
              <a:lnSpc>
                <a:spcPts val="4800"/>
              </a:lnSpc>
            </a:pPr>
            <a:endParaRPr lang="fr-FR" sz="3200" dirty="0">
              <a:solidFill>
                <a:schemeClr val="dk1"/>
              </a:solidFill>
              <a:latin typeface="Aptos" panose="020B0004020202020204" pitchFamily="34" charset="0"/>
            </a:endParaRPr>
          </a:p>
        </p:txBody>
      </p:sp>
      <p:sp>
        <p:nvSpPr>
          <p:cNvPr id="8" name="ZoneTexte 7">
            <a:extLst>
              <a:ext uri="{FF2B5EF4-FFF2-40B4-BE49-F238E27FC236}">
                <a16:creationId xmlns:a16="http://schemas.microsoft.com/office/drawing/2014/main" id="{B37F7471-825A-0A91-E789-83D6EE463150}"/>
              </a:ext>
            </a:extLst>
          </p:cNvPr>
          <p:cNvSpPr txBox="1"/>
          <p:nvPr/>
        </p:nvSpPr>
        <p:spPr>
          <a:xfrm>
            <a:off x="1335827" y="29060553"/>
            <a:ext cx="18711970" cy="984885"/>
          </a:xfrm>
          <a:prstGeom prst="rect">
            <a:avLst/>
          </a:prstGeom>
          <a:noFill/>
        </p:spPr>
        <p:txBody>
          <a:bodyPr wrap="square">
            <a:spAutoFit/>
          </a:bodyPr>
          <a:lstStyle/>
          <a:p>
            <a:pPr>
              <a:spcAft>
                <a:spcPts val="1200"/>
              </a:spcAft>
            </a:pPr>
            <a:r>
              <a:rPr lang="fr-FR" sz="2400" noProof="0" dirty="0">
                <a:solidFill>
                  <a:schemeClr val="tx2">
                    <a:lumMod val="60000"/>
                    <a:lumOff val="40000"/>
                  </a:schemeClr>
                </a:solidFill>
              </a:rPr>
              <a:t>Creai-ORS Occitanie </a:t>
            </a:r>
            <a:r>
              <a:rPr lang="fr-FR" sz="2400" noProof="0" dirty="0">
                <a:solidFill>
                  <a:schemeClr val="tx2">
                    <a:lumMod val="60000"/>
                    <a:lumOff val="40000"/>
                  </a:schemeClr>
                </a:solidFill>
                <a:sym typeface="Wingdings" panose="05000000000000000000" pitchFamily="2" charset="2"/>
              </a:rPr>
              <a:t></a:t>
            </a:r>
            <a:r>
              <a:rPr lang="fr-FR" sz="2400" noProof="0" dirty="0">
                <a:solidFill>
                  <a:schemeClr val="tx2">
                    <a:lumMod val="60000"/>
                    <a:lumOff val="40000"/>
                  </a:schemeClr>
                </a:solidFill>
              </a:rPr>
              <a:t> La santé mentale des demandeurs d'asile et des BPI hébergés en CADA et CPH ou accompagnés par les opérateurs AGIR </a:t>
            </a:r>
            <a:r>
              <a:rPr lang="fr-FR" sz="2400" noProof="0" dirty="0">
                <a:solidFill>
                  <a:schemeClr val="tx2">
                    <a:lumMod val="60000"/>
                    <a:lumOff val="40000"/>
                  </a:schemeClr>
                </a:solidFill>
                <a:sym typeface="Wingdings" panose="05000000000000000000" pitchFamily="2" charset="2"/>
              </a:rPr>
              <a:t></a:t>
            </a:r>
            <a:r>
              <a:rPr lang="fr-FR" sz="2400" noProof="0" dirty="0">
                <a:solidFill>
                  <a:schemeClr val="tx2">
                    <a:lumMod val="60000"/>
                    <a:lumOff val="40000"/>
                  </a:schemeClr>
                </a:solidFill>
              </a:rPr>
              <a:t> 2025</a:t>
            </a:r>
          </a:p>
          <a:p>
            <a:pPr algn="ctr"/>
            <a:r>
              <a:rPr lang="fr-FR" sz="2400" noProof="0" dirty="0">
                <a:solidFill>
                  <a:schemeClr val="accent5"/>
                </a:solidFill>
              </a:rPr>
              <a:t>– </a:t>
            </a:r>
            <a:r>
              <a:rPr lang="fr-FR" sz="2400" dirty="0">
                <a:solidFill>
                  <a:schemeClr val="accent5"/>
                </a:solidFill>
              </a:rPr>
              <a:t> 13 </a:t>
            </a:r>
            <a:r>
              <a:rPr lang="fr-FR" sz="2400" noProof="0" dirty="0">
                <a:solidFill>
                  <a:schemeClr val="accent5"/>
                </a:solidFill>
              </a:rPr>
              <a:t>–</a:t>
            </a:r>
          </a:p>
        </p:txBody>
      </p:sp>
      <p:sp>
        <p:nvSpPr>
          <p:cNvPr id="11" name="ZoneTexte 10">
            <a:extLst>
              <a:ext uri="{FF2B5EF4-FFF2-40B4-BE49-F238E27FC236}">
                <a16:creationId xmlns:a16="http://schemas.microsoft.com/office/drawing/2014/main" id="{4200661A-2922-B6B6-4176-99C911D941D7}"/>
              </a:ext>
            </a:extLst>
          </p:cNvPr>
          <p:cNvSpPr txBox="1"/>
          <p:nvPr/>
        </p:nvSpPr>
        <p:spPr>
          <a:xfrm>
            <a:off x="2663687" y="3104322"/>
            <a:ext cx="7171002" cy="1200329"/>
          </a:xfrm>
          <a:prstGeom prst="rect">
            <a:avLst/>
          </a:prstGeom>
          <a:noFill/>
        </p:spPr>
        <p:txBody>
          <a:bodyPr wrap="none" rtlCol="0">
            <a:spAutoFit/>
          </a:bodyPr>
          <a:lstStyle/>
          <a:p>
            <a:r>
              <a:rPr lang="fr-FR" sz="7200" dirty="0">
                <a:solidFill>
                  <a:srgbClr val="8296A5"/>
                </a:solidFill>
                <a:latin typeface="Aptos Light" panose="020B0004020202020204" pitchFamily="34" charset="0"/>
              </a:rPr>
              <a:t>Lexique des sigles</a:t>
            </a:r>
          </a:p>
        </p:txBody>
      </p:sp>
      <p:cxnSp>
        <p:nvCxnSpPr>
          <p:cNvPr id="14" name="Connecteur droit 13">
            <a:extLst>
              <a:ext uri="{FF2B5EF4-FFF2-40B4-BE49-F238E27FC236}">
                <a16:creationId xmlns:a16="http://schemas.microsoft.com/office/drawing/2014/main" id="{F21B926D-2F73-DE17-FB11-B0269EAAFF71}"/>
              </a:ext>
            </a:extLst>
          </p:cNvPr>
          <p:cNvCxnSpPr/>
          <p:nvPr/>
        </p:nvCxnSpPr>
        <p:spPr>
          <a:xfrm>
            <a:off x="2663687" y="4304651"/>
            <a:ext cx="16119614" cy="0"/>
          </a:xfrm>
          <a:prstGeom prst="line">
            <a:avLst/>
          </a:prstGeom>
          <a:ln>
            <a:solidFill>
              <a:srgbClr val="8296A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0079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7"/>
</p:tagLst>
</file>

<file path=ppt/tags/tag6.xml><?xml version="1.0" encoding="utf-8"?>
<p:tagLst xmlns:a="http://schemas.openxmlformats.org/drawingml/2006/main" xmlns:r="http://schemas.openxmlformats.org/officeDocument/2006/relationships" xmlns:p="http://schemas.openxmlformats.org/presentationml/2006/main">
  <p:tag name="NUM" val="7"/>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6"/>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6"/>
</p:tagLst>
</file>

<file path=ppt/tags/tag14.xml><?xml version="1.0" encoding="utf-8"?>
<p:tagLst xmlns:a="http://schemas.openxmlformats.org/drawingml/2006/main" xmlns:r="http://schemas.openxmlformats.org/officeDocument/2006/relationships" xmlns:p="http://schemas.openxmlformats.org/presentationml/2006/main">
  <p:tag name="NUM" val="7"/>
</p:tagLst>
</file>

<file path=ppt/tags/tag15.xml><?xml version="1.0" encoding="utf-8"?>
<p:tagLst xmlns:a="http://schemas.openxmlformats.org/drawingml/2006/main" xmlns:r="http://schemas.openxmlformats.org/officeDocument/2006/relationships" xmlns:p="http://schemas.openxmlformats.org/presentationml/2006/main">
  <p:tag name="NUM" val="6"/>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7"/>
</p:tagLst>
</file>

<file path=ppt/tags/tag18.xml><?xml version="1.0" encoding="utf-8"?>
<p:tagLst xmlns:a="http://schemas.openxmlformats.org/drawingml/2006/main" xmlns:r="http://schemas.openxmlformats.org/officeDocument/2006/relationships" xmlns:p="http://schemas.openxmlformats.org/presentationml/2006/main">
  <p:tag name="NUM" val="8"/>
</p:tagLst>
</file>

<file path=ppt/tags/tag19.xml><?xml version="1.0" encoding="utf-8"?>
<p:tagLst xmlns:a="http://schemas.openxmlformats.org/drawingml/2006/main" xmlns:r="http://schemas.openxmlformats.org/officeDocument/2006/relationships" xmlns:p="http://schemas.openxmlformats.org/presentationml/2006/main">
  <p:tag name="NUM" val="3"/>
</p:tagLst>
</file>

<file path=ppt/tags/tag20.xml><?xml version="1.0" encoding="utf-8"?>
<p:tagLst xmlns:a="http://schemas.openxmlformats.org/drawingml/2006/main" xmlns:r="http://schemas.openxmlformats.org/officeDocument/2006/relationships" xmlns:p="http://schemas.openxmlformats.org/presentationml/2006/main">
  <p:tag name="NUM" val="4"/>
</p:tagLst>
</file>

<file path=ppt/tags/tag21.xml><?xml version="1.0" encoding="utf-8"?>
<p:tagLst xmlns:a="http://schemas.openxmlformats.org/drawingml/2006/main" xmlns:r="http://schemas.openxmlformats.org/officeDocument/2006/relationships" xmlns:p="http://schemas.openxmlformats.org/presentationml/2006/main">
  <p:tag name="NUM" val="5"/>
</p:tagLst>
</file>

<file path=ppt/tags/tag22.xml><?xml version="1.0" encoding="utf-8"?>
<p:tagLst xmlns:a="http://schemas.openxmlformats.org/drawingml/2006/main" xmlns:r="http://schemas.openxmlformats.org/officeDocument/2006/relationships" xmlns:p="http://schemas.openxmlformats.org/presentationml/2006/main">
  <p:tag name="NUM" val="9"/>
</p:tagLst>
</file>

<file path=ppt/tags/tag23.xml><?xml version="1.0" encoding="utf-8"?>
<p:tagLst xmlns:a="http://schemas.openxmlformats.org/drawingml/2006/main" xmlns:r="http://schemas.openxmlformats.org/officeDocument/2006/relationships" xmlns:p="http://schemas.openxmlformats.org/presentationml/2006/main">
  <p:tag name="NUM" val="10"/>
</p:tagLst>
</file>

<file path=ppt/tags/tag24.xml><?xml version="1.0" encoding="utf-8"?>
<p:tagLst xmlns:a="http://schemas.openxmlformats.org/drawingml/2006/main" xmlns:r="http://schemas.openxmlformats.org/officeDocument/2006/relationships" xmlns:p="http://schemas.openxmlformats.org/presentationml/2006/main">
  <p:tag name="NUM" val="11"/>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7"/>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5"/>
</p:tagLst>
</file>

<file path=ppt/tags/tag31.xml><?xml version="1.0" encoding="utf-8"?>
<p:tagLst xmlns:a="http://schemas.openxmlformats.org/drawingml/2006/main" xmlns:r="http://schemas.openxmlformats.org/officeDocument/2006/relationships" xmlns:p="http://schemas.openxmlformats.org/presentationml/2006/main">
  <p:tag name="NUM" val="6"/>
</p:tagLst>
</file>

<file path=ppt/tags/tag32.xml><?xml version="1.0" encoding="utf-8"?>
<p:tagLst xmlns:a="http://schemas.openxmlformats.org/drawingml/2006/main" xmlns:r="http://schemas.openxmlformats.org/officeDocument/2006/relationships" xmlns:p="http://schemas.openxmlformats.org/presentationml/2006/main">
  <p:tag name="NUM" val="7"/>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5"/>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7"/>
</p:tagLst>
</file>

<file path=ppt/tags/tag40.xml><?xml version="1.0" encoding="utf-8"?>
<p:tagLst xmlns:a="http://schemas.openxmlformats.org/drawingml/2006/main" xmlns:r="http://schemas.openxmlformats.org/officeDocument/2006/relationships" xmlns:p="http://schemas.openxmlformats.org/presentationml/2006/main">
  <p:tag name="NUM" val="7"/>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4"/>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5"/>
</p:tagLst>
</file>

<file path=ppt/tags/tag53.xml><?xml version="1.0" encoding="utf-8"?>
<p:tagLst xmlns:a="http://schemas.openxmlformats.org/drawingml/2006/main" xmlns:r="http://schemas.openxmlformats.org/officeDocument/2006/relationships" xmlns:p="http://schemas.openxmlformats.org/presentationml/2006/main">
  <p:tag name="NUM" val="8"/>
</p:tagLst>
</file>

<file path=ppt/tags/tag54.xml><?xml version="1.0" encoding="utf-8"?>
<p:tagLst xmlns:a="http://schemas.openxmlformats.org/drawingml/2006/main" xmlns:r="http://schemas.openxmlformats.org/officeDocument/2006/relationships" xmlns:p="http://schemas.openxmlformats.org/presentationml/2006/main">
  <p:tag name="NUM" val="6"/>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6"/>
</p:tagLst>
</file>

<file path=ppt/tags/tag61.xml><?xml version="1.0" encoding="utf-8"?>
<p:tagLst xmlns:a="http://schemas.openxmlformats.org/drawingml/2006/main" xmlns:r="http://schemas.openxmlformats.org/officeDocument/2006/relationships" xmlns:p="http://schemas.openxmlformats.org/presentationml/2006/main">
  <p:tag name="NUM" val="7"/>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4"/>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5"/>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5"/>
</p:tagLst>
</file>

<file path=ppt/tags/tag70.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Thème Office">
  <a:themeElements>
    <a:clrScheme name="CouleursCREAI ORS OCCITANIE">
      <a:dk1>
        <a:srgbClr val="4B5C68"/>
      </a:dk1>
      <a:lt1>
        <a:sysClr val="window" lastClr="FFFFFF"/>
      </a:lt1>
      <a:dk2>
        <a:srgbClr val="4B5C68"/>
      </a:dk2>
      <a:lt2>
        <a:srgbClr val="E7E6E6"/>
      </a:lt2>
      <a:accent1>
        <a:srgbClr val="2B889B"/>
      </a:accent1>
      <a:accent2>
        <a:srgbClr val="ED8E11"/>
      </a:accent2>
      <a:accent3>
        <a:srgbClr val="9D9D9C"/>
      </a:accent3>
      <a:accent4>
        <a:srgbClr val="6D9F3F"/>
      </a:accent4>
      <a:accent5>
        <a:srgbClr val="990033"/>
      </a:accent5>
      <a:accent6>
        <a:srgbClr val="99663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5662</Words>
  <Application>Microsoft Office PowerPoint</Application>
  <PresentationFormat>Personnalisé</PresentationFormat>
  <Paragraphs>685</Paragraphs>
  <Slides>13</Slides>
  <Notes>1</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13</vt:i4>
      </vt:variant>
    </vt:vector>
  </HeadingPairs>
  <TitlesOfParts>
    <vt:vector size="22" baseType="lpstr">
      <vt:lpstr>Aptos</vt:lpstr>
      <vt:lpstr>Aptos Light</vt:lpstr>
      <vt:lpstr>Aptos Narrow</vt:lpstr>
      <vt:lpstr>Aptos SemiBold</vt:lpstr>
      <vt:lpstr>Arial</vt:lpstr>
      <vt:lpstr>Calibri Light</vt:lpstr>
      <vt:lpstr>Courier New</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Christel Andrieu</dc:creator>
  <cp:lastModifiedBy>Valérie Desmartin Belarbi</cp:lastModifiedBy>
  <cp:revision>279</cp:revision>
  <cp:lastPrinted>2025-10-07T15:48:49Z</cp:lastPrinted>
  <dcterms:created xsi:type="dcterms:W3CDTF">2023-11-29T10:55:09Z</dcterms:created>
  <dcterms:modified xsi:type="dcterms:W3CDTF">2026-09-01T14:15:13Z</dcterms:modified>
</cp:coreProperties>
</file>