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261" r:id="rId2"/>
    <p:sldId id="270" r:id="rId3"/>
    <p:sldId id="259" r:id="rId4"/>
    <p:sldId id="271" r:id="rId5"/>
  </p:sldIdLst>
  <p:sldSz cx="21383625" cy="30275213"/>
  <p:notesSz cx="6810375" cy="9942513"/>
  <p:defaultTextStyle>
    <a:defPPr>
      <a:defRPr lang="fr-FR"/>
    </a:defPPr>
    <a:lvl1pPr marL="0" algn="l" defTabSz="2479578" rtl="0" eaLnBrk="1" latinLnBrk="0" hangingPunct="1">
      <a:defRPr sz="4881" kern="1200">
        <a:solidFill>
          <a:schemeClr val="tx1"/>
        </a:solidFill>
        <a:latin typeface="+mn-lt"/>
        <a:ea typeface="+mn-ea"/>
        <a:cs typeface="+mn-cs"/>
      </a:defRPr>
    </a:lvl1pPr>
    <a:lvl2pPr marL="1239789" algn="l" defTabSz="2479578" rtl="0" eaLnBrk="1" latinLnBrk="0" hangingPunct="1">
      <a:defRPr sz="4881" kern="1200">
        <a:solidFill>
          <a:schemeClr val="tx1"/>
        </a:solidFill>
        <a:latin typeface="+mn-lt"/>
        <a:ea typeface="+mn-ea"/>
        <a:cs typeface="+mn-cs"/>
      </a:defRPr>
    </a:lvl2pPr>
    <a:lvl3pPr marL="2479578" algn="l" defTabSz="2479578" rtl="0" eaLnBrk="1" latinLnBrk="0" hangingPunct="1">
      <a:defRPr sz="4881" kern="1200">
        <a:solidFill>
          <a:schemeClr val="tx1"/>
        </a:solidFill>
        <a:latin typeface="+mn-lt"/>
        <a:ea typeface="+mn-ea"/>
        <a:cs typeface="+mn-cs"/>
      </a:defRPr>
    </a:lvl3pPr>
    <a:lvl4pPr marL="3719368" algn="l" defTabSz="2479578" rtl="0" eaLnBrk="1" latinLnBrk="0" hangingPunct="1">
      <a:defRPr sz="4881" kern="1200">
        <a:solidFill>
          <a:schemeClr val="tx1"/>
        </a:solidFill>
        <a:latin typeface="+mn-lt"/>
        <a:ea typeface="+mn-ea"/>
        <a:cs typeface="+mn-cs"/>
      </a:defRPr>
    </a:lvl4pPr>
    <a:lvl5pPr marL="4959157" algn="l" defTabSz="2479578" rtl="0" eaLnBrk="1" latinLnBrk="0" hangingPunct="1">
      <a:defRPr sz="4881" kern="1200">
        <a:solidFill>
          <a:schemeClr val="tx1"/>
        </a:solidFill>
        <a:latin typeface="+mn-lt"/>
        <a:ea typeface="+mn-ea"/>
        <a:cs typeface="+mn-cs"/>
      </a:defRPr>
    </a:lvl5pPr>
    <a:lvl6pPr marL="6198946" algn="l" defTabSz="2479578" rtl="0" eaLnBrk="1" latinLnBrk="0" hangingPunct="1">
      <a:defRPr sz="4881" kern="1200">
        <a:solidFill>
          <a:schemeClr val="tx1"/>
        </a:solidFill>
        <a:latin typeface="+mn-lt"/>
        <a:ea typeface="+mn-ea"/>
        <a:cs typeface="+mn-cs"/>
      </a:defRPr>
    </a:lvl6pPr>
    <a:lvl7pPr marL="7438735" algn="l" defTabSz="2479578" rtl="0" eaLnBrk="1" latinLnBrk="0" hangingPunct="1">
      <a:defRPr sz="4881" kern="1200">
        <a:solidFill>
          <a:schemeClr val="tx1"/>
        </a:solidFill>
        <a:latin typeface="+mn-lt"/>
        <a:ea typeface="+mn-ea"/>
        <a:cs typeface="+mn-cs"/>
      </a:defRPr>
    </a:lvl7pPr>
    <a:lvl8pPr marL="8678525" algn="l" defTabSz="2479578" rtl="0" eaLnBrk="1" latinLnBrk="0" hangingPunct="1">
      <a:defRPr sz="4881" kern="1200">
        <a:solidFill>
          <a:schemeClr val="tx1"/>
        </a:solidFill>
        <a:latin typeface="+mn-lt"/>
        <a:ea typeface="+mn-ea"/>
        <a:cs typeface="+mn-cs"/>
      </a:defRPr>
    </a:lvl8pPr>
    <a:lvl9pPr marL="9918314" algn="l" defTabSz="2479578" rtl="0" eaLnBrk="1" latinLnBrk="0" hangingPunct="1">
      <a:defRPr sz="4881"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6FDF79-66A2-1F27-F5D5-B8719104ED9C}" name="Valérie Desmartin Belarbi" initials="VD" userId="S::v.desmartin-belarbi@creaiorsoccitanie.onmicrosoft.com::aa335a86-b640-48c9-862b-28582ade1b3a" providerId="AD"/>
  <p188:author id="{E96BED87-366F-F45A-AF4E-8D5BFC7361B0}" name="Camille Rouméguère" initials="CR" userId="S::m.roumeguere@creaiorsoccitanie.onmicrosoft.com::1a9f8247-c613-448e-bb06-1cba0dd2f19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FF1"/>
    <a:srgbClr val="D9DFE3"/>
    <a:srgbClr val="ED8E11"/>
    <a:srgbClr val="8296A5"/>
    <a:srgbClr val="990033"/>
    <a:srgbClr val="FFA7C4"/>
    <a:srgbClr val="2B889B"/>
    <a:srgbClr val="2F5597"/>
    <a:srgbClr val="FFD9D9"/>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6081" autoAdjust="0"/>
  </p:normalViewPr>
  <p:slideViewPr>
    <p:cSldViewPr snapToGrid="0">
      <p:cViewPr>
        <p:scale>
          <a:sx n="40" d="100"/>
          <a:sy n="40" d="100"/>
        </p:scale>
        <p:origin x="1214" y="-40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30" d="100"/>
        <a:sy n="130" d="100"/>
      </p:scale>
      <p:origin x="0" y="0"/>
    </p:cViewPr>
  </p:sorterViewPr>
  <p:notesViewPr>
    <p:cSldViewPr snapToGrid="0">
      <p:cViewPr varScale="1">
        <p:scale>
          <a:sx n="75" d="100"/>
          <a:sy n="75" d="100"/>
        </p:scale>
        <p:origin x="403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88ECCFE-D1BB-5736-8E11-74FCA9CE4246}"/>
              </a:ext>
            </a:extLst>
          </p:cNvPr>
          <p:cNvSpPr>
            <a:spLocks noGrp="1"/>
          </p:cNvSpPr>
          <p:nvPr>
            <p:ph type="hdr" sz="quarter"/>
          </p:nvPr>
        </p:nvSpPr>
        <p:spPr>
          <a:xfrm>
            <a:off x="1" y="0"/>
            <a:ext cx="2951904" cy="497683"/>
          </a:xfrm>
          <a:prstGeom prst="rect">
            <a:avLst/>
          </a:prstGeom>
        </p:spPr>
        <p:txBody>
          <a:bodyPr vert="horz" lIns="91592" tIns="45796" rIns="91592" bIns="45796"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7C60A628-FB9C-D94E-6814-1A2246334B0F}"/>
              </a:ext>
            </a:extLst>
          </p:cNvPr>
          <p:cNvSpPr>
            <a:spLocks noGrp="1"/>
          </p:cNvSpPr>
          <p:nvPr>
            <p:ph type="dt" sz="quarter" idx="1"/>
          </p:nvPr>
        </p:nvSpPr>
        <p:spPr>
          <a:xfrm>
            <a:off x="3856881" y="0"/>
            <a:ext cx="2951904" cy="497683"/>
          </a:xfrm>
          <a:prstGeom prst="rect">
            <a:avLst/>
          </a:prstGeom>
        </p:spPr>
        <p:txBody>
          <a:bodyPr vert="horz" lIns="91592" tIns="45796" rIns="91592" bIns="45796" rtlCol="0"/>
          <a:lstStyle>
            <a:lvl1pPr algn="r">
              <a:defRPr sz="1200"/>
            </a:lvl1pPr>
          </a:lstStyle>
          <a:p>
            <a:fld id="{BB33B1C3-7414-4710-97C1-DA885D65A9B7}" type="datetimeFigureOut">
              <a:rPr lang="fr-FR" smtClean="0"/>
              <a:t>02/09/2026</a:t>
            </a:fld>
            <a:endParaRPr lang="fr-FR"/>
          </a:p>
        </p:txBody>
      </p:sp>
    </p:spTree>
    <p:extLst>
      <p:ext uri="{BB962C8B-B14F-4D97-AF65-F5344CB8AC3E}">
        <p14:creationId xmlns:p14="http://schemas.microsoft.com/office/powerpoint/2010/main" val="21359162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51904" cy="497683"/>
          </a:xfrm>
          <a:prstGeom prst="rect">
            <a:avLst/>
          </a:prstGeom>
        </p:spPr>
        <p:txBody>
          <a:bodyPr vert="horz" lIns="91592" tIns="45796" rIns="91592" bIns="45796" rtlCol="0"/>
          <a:lstStyle>
            <a:lvl1pPr algn="l">
              <a:defRPr sz="1200"/>
            </a:lvl1pPr>
          </a:lstStyle>
          <a:p>
            <a:endParaRPr lang="fr-FR"/>
          </a:p>
        </p:txBody>
      </p:sp>
      <p:sp>
        <p:nvSpPr>
          <p:cNvPr id="3" name="Espace réservé de la date 2"/>
          <p:cNvSpPr>
            <a:spLocks noGrp="1"/>
          </p:cNvSpPr>
          <p:nvPr>
            <p:ph type="dt" idx="1"/>
          </p:nvPr>
        </p:nvSpPr>
        <p:spPr>
          <a:xfrm>
            <a:off x="3856881" y="0"/>
            <a:ext cx="2951904" cy="497683"/>
          </a:xfrm>
          <a:prstGeom prst="rect">
            <a:avLst/>
          </a:prstGeom>
        </p:spPr>
        <p:txBody>
          <a:bodyPr vert="horz" lIns="91592" tIns="45796" rIns="91592" bIns="45796" rtlCol="0"/>
          <a:lstStyle>
            <a:lvl1pPr algn="r">
              <a:defRPr sz="1200"/>
            </a:lvl1pPr>
          </a:lstStyle>
          <a:p>
            <a:fld id="{99B6D364-04B8-4209-B514-23446B368C3A}" type="datetimeFigureOut">
              <a:rPr lang="fr-FR" smtClean="0"/>
              <a:t>02/09/2026</a:t>
            </a:fld>
            <a:endParaRPr lang="fr-FR"/>
          </a:p>
        </p:txBody>
      </p:sp>
      <p:sp>
        <p:nvSpPr>
          <p:cNvPr id="4" name="Espace réservé de l'image des diapositives 3"/>
          <p:cNvSpPr>
            <a:spLocks noGrp="1" noRot="1" noChangeAspect="1"/>
          </p:cNvSpPr>
          <p:nvPr>
            <p:ph type="sldImg" idx="2"/>
          </p:nvPr>
        </p:nvSpPr>
        <p:spPr>
          <a:xfrm>
            <a:off x="2219325" y="1243013"/>
            <a:ext cx="2371725" cy="3355975"/>
          </a:xfrm>
          <a:prstGeom prst="rect">
            <a:avLst/>
          </a:prstGeom>
          <a:noFill/>
          <a:ln w="12700">
            <a:solidFill>
              <a:prstClr val="black"/>
            </a:solidFill>
          </a:ln>
        </p:spPr>
        <p:txBody>
          <a:bodyPr vert="horz" lIns="91592" tIns="45796" rIns="91592" bIns="45796" rtlCol="0" anchor="ctr"/>
          <a:lstStyle/>
          <a:p>
            <a:endParaRPr lang="fr-FR"/>
          </a:p>
        </p:txBody>
      </p:sp>
      <p:sp>
        <p:nvSpPr>
          <p:cNvPr id="5" name="Espace réservé des notes 4"/>
          <p:cNvSpPr>
            <a:spLocks noGrp="1"/>
          </p:cNvSpPr>
          <p:nvPr>
            <p:ph type="body" sz="quarter" idx="3"/>
          </p:nvPr>
        </p:nvSpPr>
        <p:spPr>
          <a:xfrm>
            <a:off x="680720" y="4784428"/>
            <a:ext cx="5448937" cy="3914676"/>
          </a:xfrm>
          <a:prstGeom prst="rect">
            <a:avLst/>
          </a:prstGeom>
        </p:spPr>
        <p:txBody>
          <a:bodyPr vert="horz" lIns="91592" tIns="45796" rIns="91592" bIns="45796"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44831"/>
            <a:ext cx="2951904" cy="497683"/>
          </a:xfrm>
          <a:prstGeom prst="rect">
            <a:avLst/>
          </a:prstGeom>
        </p:spPr>
        <p:txBody>
          <a:bodyPr vert="horz" lIns="91592" tIns="45796" rIns="91592" bIns="45796" rtlCol="0" anchor="b"/>
          <a:lstStyle>
            <a:lvl1pPr algn="l">
              <a:defRPr sz="1200"/>
            </a:lvl1pPr>
          </a:lstStyle>
          <a:p>
            <a:r>
              <a:rPr lang="fr-FR"/>
              <a:t>Creai-ORS Occitanie. La santé mentale des demandeurs d'asile et des BPI hébergés en CADA et CPH ouaccompagnés par les opérateurs AGIR. 2025.</a:t>
            </a:r>
          </a:p>
        </p:txBody>
      </p:sp>
      <p:sp>
        <p:nvSpPr>
          <p:cNvPr id="7" name="Espace réservé du numéro de diapositive 6"/>
          <p:cNvSpPr>
            <a:spLocks noGrp="1"/>
          </p:cNvSpPr>
          <p:nvPr>
            <p:ph type="sldNum" sz="quarter" idx="5"/>
          </p:nvPr>
        </p:nvSpPr>
        <p:spPr>
          <a:xfrm>
            <a:off x="3856881" y="9444831"/>
            <a:ext cx="2951904" cy="497683"/>
          </a:xfrm>
          <a:prstGeom prst="rect">
            <a:avLst/>
          </a:prstGeom>
        </p:spPr>
        <p:txBody>
          <a:bodyPr vert="horz" lIns="91592" tIns="45796" rIns="91592" bIns="45796" rtlCol="0" anchor="b"/>
          <a:lstStyle>
            <a:lvl1pPr algn="r">
              <a:defRPr sz="1200"/>
            </a:lvl1pPr>
          </a:lstStyle>
          <a:p>
            <a:fld id="{DD4EDF79-1629-4A00-A8A6-EEBBB34FDAEB}" type="slidenum">
              <a:rPr lang="fr-FR" smtClean="0"/>
              <a:t>‹N°›</a:t>
            </a:fld>
            <a:endParaRPr lang="fr-FR"/>
          </a:p>
        </p:txBody>
      </p:sp>
    </p:spTree>
    <p:extLst>
      <p:ext uri="{BB962C8B-B14F-4D97-AF65-F5344CB8AC3E}">
        <p14:creationId xmlns:p14="http://schemas.microsoft.com/office/powerpoint/2010/main" val="122082250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72491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22D1F7-1E5E-C4E3-BB49-6A1374993072}"/>
              </a:ext>
            </a:extLst>
          </p:cNvPr>
          <p:cNvSpPr>
            <a:spLocks noGrp="1"/>
          </p:cNvSpPr>
          <p:nvPr>
            <p:ph type="ctrTitle"/>
          </p:nvPr>
        </p:nvSpPr>
        <p:spPr>
          <a:xfrm>
            <a:off x="2672953" y="4954765"/>
            <a:ext cx="16037719" cy="10540259"/>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5925C2A-5845-EB2D-A83C-21F89F96A9C6}"/>
              </a:ext>
            </a:extLst>
          </p:cNvPr>
          <p:cNvSpPr>
            <a:spLocks noGrp="1"/>
          </p:cNvSpPr>
          <p:nvPr>
            <p:ph type="subTitle" idx="1"/>
          </p:nvPr>
        </p:nvSpPr>
        <p:spPr>
          <a:xfrm>
            <a:off x="2672953" y="15901497"/>
            <a:ext cx="16037719" cy="730949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Tree>
    <p:extLst>
      <p:ext uri="{BB962C8B-B14F-4D97-AF65-F5344CB8AC3E}">
        <p14:creationId xmlns:p14="http://schemas.microsoft.com/office/powerpoint/2010/main" val="3208397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A12D63-7D2E-F32A-FCF6-A2F6996D17D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C159EB-4EC5-68B4-0DB0-C15A5E7077A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4D5F71D-109D-149C-F1C6-69FC4F4E7605}"/>
              </a:ext>
            </a:extLst>
          </p:cNvPr>
          <p:cNvSpPr>
            <a:spLocks noGrp="1"/>
          </p:cNvSpPr>
          <p:nvPr>
            <p:ph type="dt" sz="half" idx="10"/>
          </p:nvPr>
        </p:nvSpPr>
        <p:spPr>
          <a:xfrm>
            <a:off x="1470124" y="28060639"/>
            <a:ext cx="4811316" cy="1611875"/>
          </a:xfrm>
          <a:prstGeom prst="rect">
            <a:avLst/>
          </a:prstGeom>
        </p:spPr>
        <p:txBody>
          <a:bodyPr/>
          <a:lstStyle/>
          <a:p>
            <a:fld id="{4856C42F-7CAC-4D26-B87D-A02315034419}" type="datetime1">
              <a:rPr lang="fr-FR" smtClean="0"/>
              <a:t>02/09/2026</a:t>
            </a:fld>
            <a:endParaRPr lang="fr-FR"/>
          </a:p>
        </p:txBody>
      </p:sp>
      <p:sp>
        <p:nvSpPr>
          <p:cNvPr id="5" name="Espace réservé du pied de page 4">
            <a:extLst>
              <a:ext uri="{FF2B5EF4-FFF2-40B4-BE49-F238E27FC236}">
                <a16:creationId xmlns:a16="http://schemas.microsoft.com/office/drawing/2014/main" id="{7D657A24-BF41-C492-A17F-3B74CDD8D06D}"/>
              </a:ext>
            </a:extLst>
          </p:cNvPr>
          <p:cNvSpPr>
            <a:spLocks noGrp="1"/>
          </p:cNvSpPr>
          <p:nvPr>
            <p:ph type="ftr" sz="quarter" idx="11"/>
          </p:nvPr>
        </p:nvSpPr>
        <p:spPr>
          <a:xfrm>
            <a:off x="7083326" y="28060639"/>
            <a:ext cx="7216973" cy="1611875"/>
          </a:xfrm>
          <a:prstGeom prst="rect">
            <a:avLst/>
          </a:prstGeom>
        </p:spPr>
        <p:txBody>
          <a:bodyPr/>
          <a:lstStyle/>
          <a:p>
            <a:r>
              <a:rPr lang="fr-FR"/>
              <a:t>Creai-ORS Occitanie. La santé mentale des demandeurs d'asile et des BPI hébergés en CADA et CPH ouaccompagnés par les opérateurs AGIR. 2025.</a:t>
            </a:r>
          </a:p>
        </p:txBody>
      </p:sp>
      <p:sp>
        <p:nvSpPr>
          <p:cNvPr id="6" name="Espace réservé du numéro de diapositive 5">
            <a:extLst>
              <a:ext uri="{FF2B5EF4-FFF2-40B4-BE49-F238E27FC236}">
                <a16:creationId xmlns:a16="http://schemas.microsoft.com/office/drawing/2014/main" id="{2315320E-078E-4E61-06F0-BC776FBC4927}"/>
              </a:ext>
            </a:extLst>
          </p:cNvPr>
          <p:cNvSpPr>
            <a:spLocks noGrp="1"/>
          </p:cNvSpPr>
          <p:nvPr>
            <p:ph type="sldNum" sz="quarter" idx="12"/>
          </p:nvPr>
        </p:nvSpPr>
        <p:spPr>
          <a:xfrm>
            <a:off x="15102185" y="28060639"/>
            <a:ext cx="4811316" cy="1611875"/>
          </a:xfrm>
          <a:prstGeom prst="rect">
            <a:avLst/>
          </a:prstGeom>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2323142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D45DC0-79EF-DC36-5EFE-1BD366D79628}"/>
              </a:ext>
            </a:extLst>
          </p:cNvPr>
          <p:cNvSpPr>
            <a:spLocks noGrp="1"/>
          </p:cNvSpPr>
          <p:nvPr>
            <p:ph type="title"/>
          </p:nvPr>
        </p:nvSpPr>
        <p:spPr>
          <a:xfrm>
            <a:off x="1458987" y="7547783"/>
            <a:ext cx="18443377" cy="12593645"/>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A4CB4FA-6A0E-12CB-3B5E-903AEB990013}"/>
              </a:ext>
            </a:extLst>
          </p:cNvPr>
          <p:cNvSpPr>
            <a:spLocks noGrp="1"/>
          </p:cNvSpPr>
          <p:nvPr>
            <p:ph type="body" idx="1"/>
          </p:nvPr>
        </p:nvSpPr>
        <p:spPr>
          <a:xfrm>
            <a:off x="1458987" y="20260569"/>
            <a:ext cx="18443377" cy="662270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842857C-DBD3-C491-23BF-8CB01489DAFD}"/>
              </a:ext>
            </a:extLst>
          </p:cNvPr>
          <p:cNvSpPr>
            <a:spLocks noGrp="1"/>
          </p:cNvSpPr>
          <p:nvPr>
            <p:ph type="dt" sz="half" idx="10"/>
          </p:nvPr>
        </p:nvSpPr>
        <p:spPr>
          <a:xfrm>
            <a:off x="1470124" y="28060639"/>
            <a:ext cx="4811316" cy="1611875"/>
          </a:xfrm>
          <a:prstGeom prst="rect">
            <a:avLst/>
          </a:prstGeom>
        </p:spPr>
        <p:txBody>
          <a:bodyPr/>
          <a:lstStyle/>
          <a:p>
            <a:fld id="{AF9D896B-3169-40CB-BFA1-C14D378C73CC}" type="datetime1">
              <a:rPr lang="fr-FR" smtClean="0"/>
              <a:t>02/09/2026</a:t>
            </a:fld>
            <a:endParaRPr lang="fr-FR"/>
          </a:p>
        </p:txBody>
      </p:sp>
      <p:sp>
        <p:nvSpPr>
          <p:cNvPr id="5" name="Espace réservé du pied de page 4">
            <a:extLst>
              <a:ext uri="{FF2B5EF4-FFF2-40B4-BE49-F238E27FC236}">
                <a16:creationId xmlns:a16="http://schemas.microsoft.com/office/drawing/2014/main" id="{754E5DC1-BCA8-9E58-ADCE-C6DD92ABD71B}"/>
              </a:ext>
            </a:extLst>
          </p:cNvPr>
          <p:cNvSpPr>
            <a:spLocks noGrp="1"/>
          </p:cNvSpPr>
          <p:nvPr>
            <p:ph type="ftr" sz="quarter" idx="11"/>
          </p:nvPr>
        </p:nvSpPr>
        <p:spPr>
          <a:xfrm>
            <a:off x="7083326" y="28060639"/>
            <a:ext cx="7216973" cy="1611875"/>
          </a:xfrm>
          <a:prstGeom prst="rect">
            <a:avLst/>
          </a:prstGeom>
        </p:spPr>
        <p:txBody>
          <a:bodyPr/>
          <a:lstStyle/>
          <a:p>
            <a:r>
              <a:rPr lang="fr-FR"/>
              <a:t>Creai-ORS Occitanie. La santé mentale des demandeurs d'asile et des BPI hébergés en CADA et CPH ouaccompagnés par les opérateurs AGIR. 2025.</a:t>
            </a:r>
          </a:p>
        </p:txBody>
      </p:sp>
      <p:sp>
        <p:nvSpPr>
          <p:cNvPr id="6" name="Espace réservé du numéro de diapositive 5">
            <a:extLst>
              <a:ext uri="{FF2B5EF4-FFF2-40B4-BE49-F238E27FC236}">
                <a16:creationId xmlns:a16="http://schemas.microsoft.com/office/drawing/2014/main" id="{99915BC2-F505-A85F-2A84-C67F09073FD6}"/>
              </a:ext>
            </a:extLst>
          </p:cNvPr>
          <p:cNvSpPr>
            <a:spLocks noGrp="1"/>
          </p:cNvSpPr>
          <p:nvPr>
            <p:ph type="sldNum" sz="quarter" idx="12"/>
          </p:nvPr>
        </p:nvSpPr>
        <p:spPr>
          <a:xfrm>
            <a:off x="15102185" y="28060639"/>
            <a:ext cx="4811316" cy="1611875"/>
          </a:xfrm>
          <a:prstGeom prst="rect">
            <a:avLst/>
          </a:prstGeom>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3793328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BC8C9D-FAA9-DAA1-91E2-0D8292A7A1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7456BFE-0DC6-A1E2-BEE2-D8B71A55EF35}"/>
              </a:ext>
            </a:extLst>
          </p:cNvPr>
          <p:cNvSpPr>
            <a:spLocks noGrp="1"/>
          </p:cNvSpPr>
          <p:nvPr>
            <p:ph sz="half" idx="1"/>
          </p:nvPr>
        </p:nvSpPr>
        <p:spPr>
          <a:xfrm>
            <a:off x="1470124" y="8059374"/>
            <a:ext cx="9088041" cy="1920934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8859194-807E-CEA7-A8BA-E1BD95573526}"/>
              </a:ext>
            </a:extLst>
          </p:cNvPr>
          <p:cNvSpPr>
            <a:spLocks noGrp="1"/>
          </p:cNvSpPr>
          <p:nvPr>
            <p:ph sz="half" idx="2"/>
          </p:nvPr>
        </p:nvSpPr>
        <p:spPr>
          <a:xfrm>
            <a:off x="10825460" y="8059374"/>
            <a:ext cx="9088041" cy="1920934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815A3-E60A-C8E3-D9A1-5C6EF6DE6998}"/>
              </a:ext>
            </a:extLst>
          </p:cNvPr>
          <p:cNvSpPr>
            <a:spLocks noGrp="1"/>
          </p:cNvSpPr>
          <p:nvPr>
            <p:ph type="dt" sz="half" idx="10"/>
          </p:nvPr>
        </p:nvSpPr>
        <p:spPr>
          <a:xfrm>
            <a:off x="1470124" y="28060639"/>
            <a:ext cx="4811316" cy="1611875"/>
          </a:xfrm>
          <a:prstGeom prst="rect">
            <a:avLst/>
          </a:prstGeom>
        </p:spPr>
        <p:txBody>
          <a:bodyPr/>
          <a:lstStyle/>
          <a:p>
            <a:fld id="{B819E26D-FAA4-41BD-AE6E-35ED2D0604E9}" type="datetime1">
              <a:rPr lang="fr-FR" smtClean="0"/>
              <a:t>02/09/2026</a:t>
            </a:fld>
            <a:endParaRPr lang="fr-FR"/>
          </a:p>
        </p:txBody>
      </p:sp>
      <p:sp>
        <p:nvSpPr>
          <p:cNvPr id="6" name="Espace réservé du pied de page 5">
            <a:extLst>
              <a:ext uri="{FF2B5EF4-FFF2-40B4-BE49-F238E27FC236}">
                <a16:creationId xmlns:a16="http://schemas.microsoft.com/office/drawing/2014/main" id="{7DAB29CC-3576-E4F3-A221-ACA6B3D327AC}"/>
              </a:ext>
            </a:extLst>
          </p:cNvPr>
          <p:cNvSpPr>
            <a:spLocks noGrp="1"/>
          </p:cNvSpPr>
          <p:nvPr>
            <p:ph type="ftr" sz="quarter" idx="11"/>
          </p:nvPr>
        </p:nvSpPr>
        <p:spPr>
          <a:xfrm>
            <a:off x="7083326" y="28060639"/>
            <a:ext cx="7216973" cy="1611875"/>
          </a:xfrm>
          <a:prstGeom prst="rect">
            <a:avLst/>
          </a:prstGeom>
        </p:spPr>
        <p:txBody>
          <a:bodyPr/>
          <a:lstStyle/>
          <a:p>
            <a:r>
              <a:rPr lang="fr-FR"/>
              <a:t>Creai-ORS Occitanie. La santé mentale des demandeurs d'asile et des BPI hébergés en CADA et CPH ouaccompagnés par les opérateurs AGIR. 2025.</a:t>
            </a:r>
          </a:p>
        </p:txBody>
      </p:sp>
      <p:sp>
        <p:nvSpPr>
          <p:cNvPr id="7" name="Espace réservé du numéro de diapositive 6">
            <a:extLst>
              <a:ext uri="{FF2B5EF4-FFF2-40B4-BE49-F238E27FC236}">
                <a16:creationId xmlns:a16="http://schemas.microsoft.com/office/drawing/2014/main" id="{0C17EAC0-6D7A-8BB5-9958-A04EFB21A5B7}"/>
              </a:ext>
            </a:extLst>
          </p:cNvPr>
          <p:cNvSpPr>
            <a:spLocks noGrp="1"/>
          </p:cNvSpPr>
          <p:nvPr>
            <p:ph type="sldNum" sz="quarter" idx="12"/>
          </p:nvPr>
        </p:nvSpPr>
        <p:spPr>
          <a:xfrm>
            <a:off x="15102185" y="28060639"/>
            <a:ext cx="4811316" cy="1611875"/>
          </a:xfrm>
          <a:prstGeom prst="rect">
            <a:avLst/>
          </a:prstGeom>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4242031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E7B42A-8821-3394-84D7-61D5D1EFAF18}"/>
              </a:ext>
            </a:extLst>
          </p:cNvPr>
          <p:cNvSpPr>
            <a:spLocks noGrp="1"/>
          </p:cNvSpPr>
          <p:nvPr>
            <p:ph type="title"/>
          </p:nvPr>
        </p:nvSpPr>
        <p:spPr>
          <a:xfrm>
            <a:off x="1472909" y="1611877"/>
            <a:ext cx="18443377" cy="5851808"/>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84CBACE-250F-E270-7F74-40E995FA20BD}"/>
              </a:ext>
            </a:extLst>
          </p:cNvPr>
          <p:cNvSpPr>
            <a:spLocks noGrp="1"/>
          </p:cNvSpPr>
          <p:nvPr>
            <p:ph type="body" idx="1"/>
          </p:nvPr>
        </p:nvSpPr>
        <p:spPr>
          <a:xfrm>
            <a:off x="1472910" y="7421634"/>
            <a:ext cx="9046275" cy="363722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BF12B22-F7B5-9A7F-72C3-3DCD6167D8D9}"/>
              </a:ext>
            </a:extLst>
          </p:cNvPr>
          <p:cNvSpPr>
            <a:spLocks noGrp="1"/>
          </p:cNvSpPr>
          <p:nvPr>
            <p:ph sz="half" idx="2"/>
          </p:nvPr>
        </p:nvSpPr>
        <p:spPr>
          <a:xfrm>
            <a:off x="1472910" y="11058863"/>
            <a:ext cx="9046275" cy="1626592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8E99AB-FE11-2DD4-29A4-9751F4AB363C}"/>
              </a:ext>
            </a:extLst>
          </p:cNvPr>
          <p:cNvSpPr>
            <a:spLocks noGrp="1"/>
          </p:cNvSpPr>
          <p:nvPr>
            <p:ph type="body" sz="quarter" idx="3"/>
          </p:nvPr>
        </p:nvSpPr>
        <p:spPr>
          <a:xfrm>
            <a:off x="10825460" y="7421634"/>
            <a:ext cx="9090826" cy="363722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C64F42D-C949-F770-3C0D-FA7DC6CF6DD3}"/>
              </a:ext>
            </a:extLst>
          </p:cNvPr>
          <p:cNvSpPr>
            <a:spLocks noGrp="1"/>
          </p:cNvSpPr>
          <p:nvPr>
            <p:ph sz="quarter" idx="4"/>
          </p:nvPr>
        </p:nvSpPr>
        <p:spPr>
          <a:xfrm>
            <a:off x="10825460" y="11058863"/>
            <a:ext cx="9090826" cy="1626592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589592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37A437-69B2-A08E-567C-187BC073CDE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AA9414D-F8F1-F16D-56FE-953F425EF2D1}"/>
              </a:ext>
            </a:extLst>
          </p:cNvPr>
          <p:cNvSpPr>
            <a:spLocks noGrp="1"/>
          </p:cNvSpPr>
          <p:nvPr>
            <p:ph type="dt" sz="half" idx="10"/>
          </p:nvPr>
        </p:nvSpPr>
        <p:spPr>
          <a:xfrm>
            <a:off x="1470124" y="28060639"/>
            <a:ext cx="4811316" cy="1611875"/>
          </a:xfrm>
          <a:prstGeom prst="rect">
            <a:avLst/>
          </a:prstGeom>
        </p:spPr>
        <p:txBody>
          <a:bodyPr/>
          <a:lstStyle/>
          <a:p>
            <a:fld id="{BCFB7549-3A59-40F8-9B7C-EFFC8FBDEC9D}" type="datetime1">
              <a:rPr lang="fr-FR" smtClean="0"/>
              <a:t>02/09/2026</a:t>
            </a:fld>
            <a:endParaRPr lang="fr-FR"/>
          </a:p>
        </p:txBody>
      </p:sp>
      <p:sp>
        <p:nvSpPr>
          <p:cNvPr id="4" name="Espace réservé du pied de page 3">
            <a:extLst>
              <a:ext uri="{FF2B5EF4-FFF2-40B4-BE49-F238E27FC236}">
                <a16:creationId xmlns:a16="http://schemas.microsoft.com/office/drawing/2014/main" id="{46C07672-A301-A8D2-A5C3-A2847528402A}"/>
              </a:ext>
            </a:extLst>
          </p:cNvPr>
          <p:cNvSpPr>
            <a:spLocks noGrp="1"/>
          </p:cNvSpPr>
          <p:nvPr>
            <p:ph type="ftr" sz="quarter" idx="11"/>
          </p:nvPr>
        </p:nvSpPr>
        <p:spPr>
          <a:xfrm>
            <a:off x="7083326" y="28060639"/>
            <a:ext cx="7216973" cy="1611875"/>
          </a:xfrm>
          <a:prstGeom prst="rect">
            <a:avLst/>
          </a:prstGeom>
        </p:spPr>
        <p:txBody>
          <a:bodyPr/>
          <a:lstStyle/>
          <a:p>
            <a:r>
              <a:rPr lang="fr-FR"/>
              <a:t>Creai-ORS Occitanie. La santé mentale des demandeurs d'asile et des BPI hébergés en CADA et CPH ouaccompagnés par les opérateurs AGIR. 2025.</a:t>
            </a:r>
          </a:p>
        </p:txBody>
      </p:sp>
      <p:sp>
        <p:nvSpPr>
          <p:cNvPr id="5" name="Espace réservé du numéro de diapositive 4">
            <a:extLst>
              <a:ext uri="{FF2B5EF4-FFF2-40B4-BE49-F238E27FC236}">
                <a16:creationId xmlns:a16="http://schemas.microsoft.com/office/drawing/2014/main" id="{1E5A2350-4D75-5158-206E-0761BA2E7913}"/>
              </a:ext>
            </a:extLst>
          </p:cNvPr>
          <p:cNvSpPr>
            <a:spLocks noGrp="1"/>
          </p:cNvSpPr>
          <p:nvPr>
            <p:ph type="sldNum" sz="quarter" idx="12"/>
          </p:nvPr>
        </p:nvSpPr>
        <p:spPr>
          <a:xfrm>
            <a:off x="15102185" y="28060639"/>
            <a:ext cx="4811316" cy="1611875"/>
          </a:xfrm>
          <a:prstGeom prst="rect">
            <a:avLst/>
          </a:prstGeom>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4292116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C2057FD-FD87-554B-0095-EEC9392D3CE0}"/>
              </a:ext>
            </a:extLst>
          </p:cNvPr>
          <p:cNvSpPr>
            <a:spLocks noGrp="1"/>
          </p:cNvSpPr>
          <p:nvPr>
            <p:ph type="dt" sz="half" idx="10"/>
          </p:nvPr>
        </p:nvSpPr>
        <p:spPr>
          <a:xfrm>
            <a:off x="1470124" y="28060639"/>
            <a:ext cx="4811316" cy="1611875"/>
          </a:xfrm>
          <a:prstGeom prst="rect">
            <a:avLst/>
          </a:prstGeom>
        </p:spPr>
        <p:txBody>
          <a:bodyPr/>
          <a:lstStyle/>
          <a:p>
            <a:fld id="{5CF516A9-0FB6-426E-9731-1CA4F9147231}" type="datetime1">
              <a:rPr lang="fr-FR" smtClean="0"/>
              <a:t>02/09/2026</a:t>
            </a:fld>
            <a:endParaRPr lang="fr-FR"/>
          </a:p>
        </p:txBody>
      </p:sp>
      <p:sp>
        <p:nvSpPr>
          <p:cNvPr id="3" name="Espace réservé du pied de page 2">
            <a:extLst>
              <a:ext uri="{FF2B5EF4-FFF2-40B4-BE49-F238E27FC236}">
                <a16:creationId xmlns:a16="http://schemas.microsoft.com/office/drawing/2014/main" id="{D0CF6ED6-5B8D-2048-3285-5CD9F592612A}"/>
              </a:ext>
            </a:extLst>
          </p:cNvPr>
          <p:cNvSpPr>
            <a:spLocks noGrp="1"/>
          </p:cNvSpPr>
          <p:nvPr>
            <p:ph type="ftr" sz="quarter" idx="11"/>
          </p:nvPr>
        </p:nvSpPr>
        <p:spPr>
          <a:xfrm>
            <a:off x="7083326" y="28060639"/>
            <a:ext cx="7216973" cy="1611875"/>
          </a:xfrm>
          <a:prstGeom prst="rect">
            <a:avLst/>
          </a:prstGeom>
        </p:spPr>
        <p:txBody>
          <a:bodyPr/>
          <a:lstStyle/>
          <a:p>
            <a:r>
              <a:rPr lang="fr-FR"/>
              <a:t>Creai-ORS Occitanie. La santé mentale des demandeurs d'asile et des BPI hébergés en CADA et CPH ouaccompagnés par les opérateurs AGIR. 2025.</a:t>
            </a:r>
          </a:p>
        </p:txBody>
      </p:sp>
      <p:sp>
        <p:nvSpPr>
          <p:cNvPr id="4" name="Espace réservé du numéro de diapositive 3">
            <a:extLst>
              <a:ext uri="{FF2B5EF4-FFF2-40B4-BE49-F238E27FC236}">
                <a16:creationId xmlns:a16="http://schemas.microsoft.com/office/drawing/2014/main" id="{46D2C203-3D0E-F961-CDD4-5D44E10B3A22}"/>
              </a:ext>
            </a:extLst>
          </p:cNvPr>
          <p:cNvSpPr>
            <a:spLocks noGrp="1"/>
          </p:cNvSpPr>
          <p:nvPr>
            <p:ph type="sldNum" sz="quarter" idx="12"/>
          </p:nvPr>
        </p:nvSpPr>
        <p:spPr>
          <a:xfrm>
            <a:off x="15102185" y="28060639"/>
            <a:ext cx="4811316" cy="1611875"/>
          </a:xfrm>
          <a:prstGeom prst="rect">
            <a:avLst/>
          </a:prstGeom>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149532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0CC8BB-BC5C-678B-BCBE-67D79369A1A6}"/>
              </a:ext>
            </a:extLst>
          </p:cNvPr>
          <p:cNvSpPr>
            <a:spLocks noGrp="1"/>
          </p:cNvSpPr>
          <p:nvPr>
            <p:ph type="title"/>
          </p:nvPr>
        </p:nvSpPr>
        <p:spPr>
          <a:xfrm>
            <a:off x="1472910" y="2018348"/>
            <a:ext cx="6896775" cy="7064216"/>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12E15AC-A2C3-5ADC-679D-C3DD928F446E}"/>
              </a:ext>
            </a:extLst>
          </p:cNvPr>
          <p:cNvSpPr>
            <a:spLocks noGrp="1"/>
          </p:cNvSpPr>
          <p:nvPr>
            <p:ph idx="1"/>
          </p:nvPr>
        </p:nvSpPr>
        <p:spPr>
          <a:xfrm>
            <a:off x="9090826" y="4359072"/>
            <a:ext cx="10825460" cy="215150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B171715-810B-5F1E-611C-21454C34E50F}"/>
              </a:ext>
            </a:extLst>
          </p:cNvPr>
          <p:cNvSpPr>
            <a:spLocks noGrp="1"/>
          </p:cNvSpPr>
          <p:nvPr>
            <p:ph type="body" sz="half" idx="2"/>
          </p:nvPr>
        </p:nvSpPr>
        <p:spPr>
          <a:xfrm>
            <a:off x="1472910" y="9082564"/>
            <a:ext cx="6896775" cy="168265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C1992F9-7377-4992-E5D1-0ECF758157FD}"/>
              </a:ext>
            </a:extLst>
          </p:cNvPr>
          <p:cNvSpPr>
            <a:spLocks noGrp="1"/>
          </p:cNvSpPr>
          <p:nvPr>
            <p:ph type="dt" sz="half" idx="10"/>
          </p:nvPr>
        </p:nvSpPr>
        <p:spPr>
          <a:xfrm>
            <a:off x="1470124" y="28060639"/>
            <a:ext cx="4811316" cy="1611875"/>
          </a:xfrm>
          <a:prstGeom prst="rect">
            <a:avLst/>
          </a:prstGeom>
        </p:spPr>
        <p:txBody>
          <a:bodyPr/>
          <a:lstStyle/>
          <a:p>
            <a:fld id="{087BD11E-E8F0-4A52-A0DE-E39540A84E56}" type="datetime1">
              <a:rPr lang="fr-FR" smtClean="0"/>
              <a:t>02/09/2026</a:t>
            </a:fld>
            <a:endParaRPr lang="fr-FR"/>
          </a:p>
        </p:txBody>
      </p:sp>
      <p:sp>
        <p:nvSpPr>
          <p:cNvPr id="6" name="Espace réservé du pied de page 5">
            <a:extLst>
              <a:ext uri="{FF2B5EF4-FFF2-40B4-BE49-F238E27FC236}">
                <a16:creationId xmlns:a16="http://schemas.microsoft.com/office/drawing/2014/main" id="{9B86D51C-94DD-2523-2C68-DBD4E1AB6A27}"/>
              </a:ext>
            </a:extLst>
          </p:cNvPr>
          <p:cNvSpPr>
            <a:spLocks noGrp="1"/>
          </p:cNvSpPr>
          <p:nvPr>
            <p:ph type="ftr" sz="quarter" idx="11"/>
          </p:nvPr>
        </p:nvSpPr>
        <p:spPr>
          <a:xfrm>
            <a:off x="7083326" y="28060639"/>
            <a:ext cx="7216973" cy="1611875"/>
          </a:xfrm>
          <a:prstGeom prst="rect">
            <a:avLst/>
          </a:prstGeom>
        </p:spPr>
        <p:txBody>
          <a:bodyPr/>
          <a:lstStyle/>
          <a:p>
            <a:r>
              <a:rPr lang="fr-FR"/>
              <a:t>Creai-ORS Occitanie. La santé mentale des demandeurs d'asile et des BPI hébergés en CADA et CPH ouaccompagnés par les opérateurs AGIR. 2025.</a:t>
            </a:r>
          </a:p>
        </p:txBody>
      </p:sp>
      <p:sp>
        <p:nvSpPr>
          <p:cNvPr id="7" name="Espace réservé du numéro de diapositive 6">
            <a:extLst>
              <a:ext uri="{FF2B5EF4-FFF2-40B4-BE49-F238E27FC236}">
                <a16:creationId xmlns:a16="http://schemas.microsoft.com/office/drawing/2014/main" id="{3D836B5D-AEDC-EAF2-512F-6FDD05D6A8A7}"/>
              </a:ext>
            </a:extLst>
          </p:cNvPr>
          <p:cNvSpPr>
            <a:spLocks noGrp="1"/>
          </p:cNvSpPr>
          <p:nvPr>
            <p:ph type="sldNum" sz="quarter" idx="12"/>
          </p:nvPr>
        </p:nvSpPr>
        <p:spPr>
          <a:xfrm>
            <a:off x="15102185" y="28060639"/>
            <a:ext cx="4811316" cy="1611875"/>
          </a:xfrm>
          <a:prstGeom prst="rect">
            <a:avLst/>
          </a:prstGeom>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186296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3E5CE0-8C54-D74A-D188-84946F9679EF}"/>
              </a:ext>
            </a:extLst>
          </p:cNvPr>
          <p:cNvSpPr>
            <a:spLocks noGrp="1"/>
          </p:cNvSpPr>
          <p:nvPr>
            <p:ph type="title"/>
          </p:nvPr>
        </p:nvSpPr>
        <p:spPr>
          <a:xfrm>
            <a:off x="1472910" y="2018348"/>
            <a:ext cx="6896775" cy="7064216"/>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D94901C-BB2A-B891-B3C6-95F573B68523}"/>
              </a:ext>
            </a:extLst>
          </p:cNvPr>
          <p:cNvSpPr>
            <a:spLocks noGrp="1"/>
          </p:cNvSpPr>
          <p:nvPr>
            <p:ph type="pic" idx="1"/>
          </p:nvPr>
        </p:nvSpPr>
        <p:spPr>
          <a:xfrm>
            <a:off x="9090826" y="4359072"/>
            <a:ext cx="10825460" cy="2151502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E63EAA3-2FB8-BDAD-0ACF-8391CF9B4DE4}"/>
              </a:ext>
            </a:extLst>
          </p:cNvPr>
          <p:cNvSpPr>
            <a:spLocks noGrp="1"/>
          </p:cNvSpPr>
          <p:nvPr>
            <p:ph type="body" sz="half" idx="2"/>
          </p:nvPr>
        </p:nvSpPr>
        <p:spPr>
          <a:xfrm>
            <a:off x="1472910" y="9082564"/>
            <a:ext cx="6896775" cy="168265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555DC19-DF62-FE3F-C88B-368D533D93D3}"/>
              </a:ext>
            </a:extLst>
          </p:cNvPr>
          <p:cNvSpPr>
            <a:spLocks noGrp="1"/>
          </p:cNvSpPr>
          <p:nvPr>
            <p:ph type="dt" sz="half" idx="10"/>
          </p:nvPr>
        </p:nvSpPr>
        <p:spPr>
          <a:xfrm>
            <a:off x="1470124" y="28060639"/>
            <a:ext cx="4811316" cy="1611875"/>
          </a:xfrm>
          <a:prstGeom prst="rect">
            <a:avLst/>
          </a:prstGeom>
        </p:spPr>
        <p:txBody>
          <a:bodyPr/>
          <a:lstStyle/>
          <a:p>
            <a:fld id="{0EB6BF61-718C-4082-BBD2-566D98B365C0}" type="datetime1">
              <a:rPr lang="fr-FR" smtClean="0"/>
              <a:t>02/09/2026</a:t>
            </a:fld>
            <a:endParaRPr lang="fr-FR"/>
          </a:p>
        </p:txBody>
      </p:sp>
      <p:sp>
        <p:nvSpPr>
          <p:cNvPr id="6" name="Espace réservé du pied de page 5">
            <a:extLst>
              <a:ext uri="{FF2B5EF4-FFF2-40B4-BE49-F238E27FC236}">
                <a16:creationId xmlns:a16="http://schemas.microsoft.com/office/drawing/2014/main" id="{B94E64D4-FC96-4FD7-6D55-E410E7E98F51}"/>
              </a:ext>
            </a:extLst>
          </p:cNvPr>
          <p:cNvSpPr>
            <a:spLocks noGrp="1"/>
          </p:cNvSpPr>
          <p:nvPr>
            <p:ph type="ftr" sz="quarter" idx="11"/>
          </p:nvPr>
        </p:nvSpPr>
        <p:spPr>
          <a:xfrm>
            <a:off x="7083326" y="28060639"/>
            <a:ext cx="7216973" cy="1611875"/>
          </a:xfrm>
          <a:prstGeom prst="rect">
            <a:avLst/>
          </a:prstGeom>
        </p:spPr>
        <p:txBody>
          <a:bodyPr/>
          <a:lstStyle/>
          <a:p>
            <a:r>
              <a:rPr lang="fr-FR"/>
              <a:t>Creai-ORS Occitanie. La santé mentale des demandeurs d'asile et des BPI hébergés en CADA et CPH ouaccompagnés par les opérateurs AGIR. 2025.</a:t>
            </a:r>
          </a:p>
        </p:txBody>
      </p:sp>
      <p:sp>
        <p:nvSpPr>
          <p:cNvPr id="7" name="Espace réservé du numéro de diapositive 6">
            <a:extLst>
              <a:ext uri="{FF2B5EF4-FFF2-40B4-BE49-F238E27FC236}">
                <a16:creationId xmlns:a16="http://schemas.microsoft.com/office/drawing/2014/main" id="{7C59EE41-2715-96E7-4A8B-5583183069E8}"/>
              </a:ext>
            </a:extLst>
          </p:cNvPr>
          <p:cNvSpPr>
            <a:spLocks noGrp="1"/>
          </p:cNvSpPr>
          <p:nvPr>
            <p:ph type="sldNum" sz="quarter" idx="12"/>
          </p:nvPr>
        </p:nvSpPr>
        <p:spPr>
          <a:xfrm>
            <a:off x="15102185" y="28060639"/>
            <a:ext cx="4811316" cy="1611875"/>
          </a:xfrm>
          <a:prstGeom prst="rect">
            <a:avLst/>
          </a:prstGeom>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833298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70D4EC-B893-BA51-48A4-D7117EB355E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A27F1DF-DBB6-6FB0-241A-4F4CEFA952F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3C3C7C2-E50F-472C-62BC-3EC23E9D4022}"/>
              </a:ext>
            </a:extLst>
          </p:cNvPr>
          <p:cNvSpPr>
            <a:spLocks noGrp="1"/>
          </p:cNvSpPr>
          <p:nvPr>
            <p:ph type="dt" sz="half" idx="10"/>
          </p:nvPr>
        </p:nvSpPr>
        <p:spPr>
          <a:xfrm>
            <a:off x="1470124" y="28060639"/>
            <a:ext cx="4811316" cy="1611875"/>
          </a:xfrm>
          <a:prstGeom prst="rect">
            <a:avLst/>
          </a:prstGeom>
        </p:spPr>
        <p:txBody>
          <a:bodyPr/>
          <a:lstStyle/>
          <a:p>
            <a:fld id="{8649E6D2-E771-497B-8BE3-3C5F93DE66BB}" type="datetime1">
              <a:rPr lang="fr-FR" smtClean="0"/>
              <a:t>02/09/2026</a:t>
            </a:fld>
            <a:endParaRPr lang="fr-FR"/>
          </a:p>
        </p:txBody>
      </p:sp>
      <p:sp>
        <p:nvSpPr>
          <p:cNvPr id="5" name="Espace réservé du pied de page 4">
            <a:extLst>
              <a:ext uri="{FF2B5EF4-FFF2-40B4-BE49-F238E27FC236}">
                <a16:creationId xmlns:a16="http://schemas.microsoft.com/office/drawing/2014/main" id="{731805FB-AC5E-CDF5-2F2F-BB5181E5F310}"/>
              </a:ext>
            </a:extLst>
          </p:cNvPr>
          <p:cNvSpPr>
            <a:spLocks noGrp="1"/>
          </p:cNvSpPr>
          <p:nvPr>
            <p:ph type="ftr" sz="quarter" idx="11"/>
          </p:nvPr>
        </p:nvSpPr>
        <p:spPr>
          <a:xfrm>
            <a:off x="7083326" y="28060639"/>
            <a:ext cx="7216973" cy="1611875"/>
          </a:xfrm>
          <a:prstGeom prst="rect">
            <a:avLst/>
          </a:prstGeom>
        </p:spPr>
        <p:txBody>
          <a:bodyPr/>
          <a:lstStyle/>
          <a:p>
            <a:r>
              <a:rPr lang="fr-FR"/>
              <a:t>Creai-ORS Occitanie. La santé mentale des demandeurs d'asile et des BPI hébergés en CADA et CPH ouaccompagnés par les opérateurs AGIR. 2025.</a:t>
            </a:r>
          </a:p>
        </p:txBody>
      </p:sp>
      <p:sp>
        <p:nvSpPr>
          <p:cNvPr id="6" name="Espace réservé du numéro de diapositive 5">
            <a:extLst>
              <a:ext uri="{FF2B5EF4-FFF2-40B4-BE49-F238E27FC236}">
                <a16:creationId xmlns:a16="http://schemas.microsoft.com/office/drawing/2014/main" id="{D8BC9509-3FA5-C51D-2A1B-E915F5E9F990}"/>
              </a:ext>
            </a:extLst>
          </p:cNvPr>
          <p:cNvSpPr>
            <a:spLocks noGrp="1"/>
          </p:cNvSpPr>
          <p:nvPr>
            <p:ph type="sldNum" sz="quarter" idx="12"/>
          </p:nvPr>
        </p:nvSpPr>
        <p:spPr>
          <a:xfrm>
            <a:off x="15102185" y="28060639"/>
            <a:ext cx="4811316" cy="1611875"/>
          </a:xfrm>
          <a:prstGeom prst="rect">
            <a:avLst/>
          </a:prstGeom>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277945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ECD5967-F728-D1F9-3E37-E40793B3E775}"/>
              </a:ext>
            </a:extLst>
          </p:cNvPr>
          <p:cNvSpPr>
            <a:spLocks noGrp="1"/>
          </p:cNvSpPr>
          <p:nvPr>
            <p:ph type="title" orient="vert"/>
          </p:nvPr>
        </p:nvSpPr>
        <p:spPr>
          <a:xfrm>
            <a:off x="15302657" y="1611875"/>
            <a:ext cx="4610844" cy="25656844"/>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FCCA690-928F-1EEC-6C5E-17055F7CDCEB}"/>
              </a:ext>
            </a:extLst>
          </p:cNvPr>
          <p:cNvSpPr>
            <a:spLocks noGrp="1"/>
          </p:cNvSpPr>
          <p:nvPr>
            <p:ph type="body" orient="vert" idx="1"/>
          </p:nvPr>
        </p:nvSpPr>
        <p:spPr>
          <a:xfrm>
            <a:off x="1470124" y="1611875"/>
            <a:ext cx="13565237" cy="2565684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BDB25B5-D2F0-56AC-80E2-F2846A90A477}"/>
              </a:ext>
            </a:extLst>
          </p:cNvPr>
          <p:cNvSpPr>
            <a:spLocks noGrp="1"/>
          </p:cNvSpPr>
          <p:nvPr>
            <p:ph type="dt" sz="half" idx="10"/>
          </p:nvPr>
        </p:nvSpPr>
        <p:spPr>
          <a:xfrm>
            <a:off x="1470124" y="28060639"/>
            <a:ext cx="4811316" cy="1611875"/>
          </a:xfrm>
          <a:prstGeom prst="rect">
            <a:avLst/>
          </a:prstGeom>
        </p:spPr>
        <p:txBody>
          <a:bodyPr/>
          <a:lstStyle/>
          <a:p>
            <a:fld id="{7F118C55-327A-4DC0-82DF-81B8B27F9F6A}" type="datetime1">
              <a:rPr lang="fr-FR" smtClean="0"/>
              <a:t>02/09/2026</a:t>
            </a:fld>
            <a:endParaRPr lang="fr-FR"/>
          </a:p>
        </p:txBody>
      </p:sp>
      <p:sp>
        <p:nvSpPr>
          <p:cNvPr id="5" name="Espace réservé du pied de page 4">
            <a:extLst>
              <a:ext uri="{FF2B5EF4-FFF2-40B4-BE49-F238E27FC236}">
                <a16:creationId xmlns:a16="http://schemas.microsoft.com/office/drawing/2014/main" id="{87E42F67-2B08-5880-D864-6A20CB46D55F}"/>
              </a:ext>
            </a:extLst>
          </p:cNvPr>
          <p:cNvSpPr>
            <a:spLocks noGrp="1"/>
          </p:cNvSpPr>
          <p:nvPr>
            <p:ph type="ftr" sz="quarter" idx="11"/>
          </p:nvPr>
        </p:nvSpPr>
        <p:spPr>
          <a:xfrm>
            <a:off x="7083326" y="28060639"/>
            <a:ext cx="7216973" cy="1611875"/>
          </a:xfrm>
          <a:prstGeom prst="rect">
            <a:avLst/>
          </a:prstGeom>
        </p:spPr>
        <p:txBody>
          <a:bodyPr/>
          <a:lstStyle/>
          <a:p>
            <a:r>
              <a:rPr lang="fr-FR"/>
              <a:t>Creai-ORS Occitanie. La santé mentale des demandeurs d'asile et des BPI hébergés en CADA et CPH ouaccompagnés par les opérateurs AGIR. 2025.</a:t>
            </a:r>
          </a:p>
        </p:txBody>
      </p:sp>
      <p:sp>
        <p:nvSpPr>
          <p:cNvPr id="6" name="Espace réservé du numéro de diapositive 5">
            <a:extLst>
              <a:ext uri="{FF2B5EF4-FFF2-40B4-BE49-F238E27FC236}">
                <a16:creationId xmlns:a16="http://schemas.microsoft.com/office/drawing/2014/main" id="{5C8E3C17-7D54-9F9B-99ED-443A3F71EEBE}"/>
              </a:ext>
            </a:extLst>
          </p:cNvPr>
          <p:cNvSpPr>
            <a:spLocks noGrp="1"/>
          </p:cNvSpPr>
          <p:nvPr>
            <p:ph type="sldNum" sz="quarter" idx="12"/>
          </p:nvPr>
        </p:nvSpPr>
        <p:spPr>
          <a:xfrm>
            <a:off x="15102185" y="28060639"/>
            <a:ext cx="4811316" cy="1611875"/>
          </a:xfrm>
          <a:prstGeom prst="rect">
            <a:avLst/>
          </a:prstGeom>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3884689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1BA232-BE20-BE34-C3F8-9CA25CC6250A}"/>
              </a:ext>
            </a:extLst>
          </p:cNvPr>
          <p:cNvSpPr>
            <a:spLocks noGrp="1"/>
          </p:cNvSpPr>
          <p:nvPr>
            <p:ph type="title"/>
          </p:nvPr>
        </p:nvSpPr>
        <p:spPr>
          <a:xfrm>
            <a:off x="1470124" y="1611877"/>
            <a:ext cx="18443377" cy="5851808"/>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1A1F6CD-C0EC-4936-B937-850F11D26C7E}"/>
              </a:ext>
            </a:extLst>
          </p:cNvPr>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540887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E6CF6-5BAF-785A-272B-66B8A606B3D3}"/>
            </a:ext>
          </a:extLst>
        </p:cNvPr>
        <p:cNvGrpSpPr/>
        <p:nvPr/>
      </p:nvGrpSpPr>
      <p:grpSpPr>
        <a:xfrm>
          <a:off x="0" y="0"/>
          <a:ext cx="0" cy="0"/>
          <a:chOff x="0" y="0"/>
          <a:chExt cx="0" cy="0"/>
        </a:xfrm>
      </p:grpSpPr>
      <p:sp>
        <p:nvSpPr>
          <p:cNvPr id="52" name="Rectangle 51">
            <a:extLst>
              <a:ext uri="{FF2B5EF4-FFF2-40B4-BE49-F238E27FC236}">
                <a16:creationId xmlns:a16="http://schemas.microsoft.com/office/drawing/2014/main" id="{07A55381-6554-E9DC-E37D-8C65DD941DE4}"/>
              </a:ext>
            </a:extLst>
          </p:cNvPr>
          <p:cNvSpPr/>
          <p:nvPr>
            <p:custDataLst>
              <p:tags r:id="rId1"/>
            </p:custDataLst>
          </p:nvPr>
        </p:nvSpPr>
        <p:spPr>
          <a:xfrm>
            <a:off x="-5109" y="-988945"/>
            <a:ext cx="21383625" cy="624027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4400"/>
          </a:p>
        </p:txBody>
      </p:sp>
      <p:sp>
        <p:nvSpPr>
          <p:cNvPr id="8" name="ZoneTexte 7">
            <a:extLst>
              <a:ext uri="{FF2B5EF4-FFF2-40B4-BE49-F238E27FC236}">
                <a16:creationId xmlns:a16="http://schemas.microsoft.com/office/drawing/2014/main" id="{253306C7-DC9D-E495-05E6-3305D86CCDDB}"/>
              </a:ext>
            </a:extLst>
          </p:cNvPr>
          <p:cNvSpPr txBox="1"/>
          <p:nvPr>
            <p:custDataLst>
              <p:tags r:id="rId2"/>
            </p:custDataLst>
          </p:nvPr>
        </p:nvSpPr>
        <p:spPr>
          <a:xfrm>
            <a:off x="4064058" y="4209413"/>
            <a:ext cx="14286182" cy="948978"/>
          </a:xfrm>
          <a:prstGeom prst="rect">
            <a:avLst/>
          </a:prstGeom>
          <a:noFill/>
        </p:spPr>
        <p:txBody>
          <a:bodyPr wrap="square">
            <a:spAutoFit/>
          </a:bodyPr>
          <a:lstStyle/>
          <a:p>
            <a:pPr>
              <a:lnSpc>
                <a:spcPct val="107000"/>
              </a:lnSpc>
              <a:spcAft>
                <a:spcPts val="800"/>
              </a:spcAft>
            </a:pPr>
            <a:r>
              <a:rPr lang="fr-FR" sz="5400" b="1" kern="100" dirty="0">
                <a:solidFill>
                  <a:schemeClr val="accent5"/>
                </a:solidFill>
                <a:highlight>
                  <a:srgbClr val="D9DFE3"/>
                </a:highlight>
                <a:latin typeface="Aptos" panose="020B0004020202020204" pitchFamily="34" charset="0"/>
                <a:ea typeface="Calibri" panose="020F0502020204030204" pitchFamily="34" charset="0"/>
                <a:cs typeface="Times New Roman" panose="02020603050405020304" pitchFamily="18" charset="0"/>
              </a:rPr>
              <a:t>Recommandations</a:t>
            </a:r>
            <a:endParaRPr lang="fr-FR" sz="3200" b="1" kern="100" dirty="0">
              <a:solidFill>
                <a:schemeClr val="accent5"/>
              </a:solidFill>
              <a:effectLst/>
              <a:highlight>
                <a:srgbClr val="D9DFE3"/>
              </a:highlight>
              <a:latin typeface="Aptos" panose="020B0004020202020204" pitchFamily="34" charset="0"/>
              <a:ea typeface="Calibri" panose="020F0502020204030204" pitchFamily="34" charset="0"/>
              <a:cs typeface="Times New Roman" panose="02020603050405020304" pitchFamily="18" charset="0"/>
            </a:endParaRPr>
          </a:p>
        </p:txBody>
      </p:sp>
      <p:grpSp>
        <p:nvGrpSpPr>
          <p:cNvPr id="9" name="Groupe 8">
            <a:extLst>
              <a:ext uri="{FF2B5EF4-FFF2-40B4-BE49-F238E27FC236}">
                <a16:creationId xmlns:a16="http://schemas.microsoft.com/office/drawing/2014/main" id="{FBFA19AA-7FD5-D4F4-0BAD-857C0C9CB668}"/>
              </a:ext>
            </a:extLst>
          </p:cNvPr>
          <p:cNvGrpSpPr/>
          <p:nvPr>
            <p:custDataLst>
              <p:tags r:id="rId3"/>
            </p:custDataLst>
          </p:nvPr>
        </p:nvGrpSpPr>
        <p:grpSpPr>
          <a:xfrm>
            <a:off x="775161" y="7329270"/>
            <a:ext cx="19467789" cy="718437"/>
            <a:chOff x="684322" y="9062936"/>
            <a:chExt cx="19467789" cy="718437"/>
          </a:xfrm>
        </p:grpSpPr>
        <p:cxnSp>
          <p:nvCxnSpPr>
            <p:cNvPr id="3" name="Connecteur droit 2">
              <a:extLst>
                <a:ext uri="{FF2B5EF4-FFF2-40B4-BE49-F238E27FC236}">
                  <a16:creationId xmlns:a16="http://schemas.microsoft.com/office/drawing/2014/main" id="{7F5E92DB-E780-30AB-1D9D-4326E85CC50B}"/>
                </a:ext>
              </a:extLst>
            </p:cNvPr>
            <p:cNvCxnSpPr>
              <a:cxnSpLocks/>
            </p:cNvCxnSpPr>
            <p:nvPr/>
          </p:nvCxnSpPr>
          <p:spPr>
            <a:xfrm>
              <a:off x="1576508" y="9762323"/>
              <a:ext cx="1857560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7" name="Groupe 6">
              <a:extLst>
                <a:ext uri="{FF2B5EF4-FFF2-40B4-BE49-F238E27FC236}">
                  <a16:creationId xmlns:a16="http://schemas.microsoft.com/office/drawing/2014/main" id="{863104CA-DBB9-6354-05D6-58B0DC5F0E21}"/>
                </a:ext>
              </a:extLst>
            </p:cNvPr>
            <p:cNvGrpSpPr/>
            <p:nvPr/>
          </p:nvGrpSpPr>
          <p:grpSpPr>
            <a:xfrm>
              <a:off x="684322" y="9062936"/>
              <a:ext cx="8042209" cy="718437"/>
              <a:chOff x="684322" y="9062936"/>
              <a:chExt cx="8042209" cy="718437"/>
            </a:xfrm>
          </p:grpSpPr>
          <p:sp>
            <p:nvSpPr>
              <p:cNvPr id="1182" name="ZoneTexte 1181">
                <a:extLst>
                  <a:ext uri="{FF2B5EF4-FFF2-40B4-BE49-F238E27FC236}">
                    <a16:creationId xmlns:a16="http://schemas.microsoft.com/office/drawing/2014/main" id="{36DA21AF-4BA9-3BBF-B88B-46CCD608E8E0}"/>
                  </a:ext>
                </a:extLst>
              </p:cNvPr>
              <p:cNvSpPr txBox="1"/>
              <p:nvPr/>
            </p:nvSpPr>
            <p:spPr>
              <a:xfrm>
                <a:off x="1561769" y="9068232"/>
                <a:ext cx="7164762" cy="707886"/>
              </a:xfrm>
              <a:prstGeom prst="rect">
                <a:avLst/>
              </a:prstGeom>
              <a:solidFill>
                <a:schemeClr val="accent5"/>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4000" b="1" dirty="0">
                    <a:solidFill>
                      <a:schemeClr val="bg1"/>
                    </a:solidFill>
                    <a:highlight>
                      <a:srgbClr val="990033"/>
                    </a:highlight>
                    <a:latin typeface="Aptos" panose="020B0004020202020204" pitchFamily="34" charset="0"/>
                  </a:rPr>
                  <a:t> Recommandations générales</a:t>
                </a:r>
              </a:p>
            </p:txBody>
          </p:sp>
          <p:sp>
            <p:nvSpPr>
              <p:cNvPr id="10" name="Rectangle 9">
                <a:extLst>
                  <a:ext uri="{FF2B5EF4-FFF2-40B4-BE49-F238E27FC236}">
                    <a16:creationId xmlns:a16="http://schemas.microsoft.com/office/drawing/2014/main" id="{1F5B8CA9-0BAC-84A0-A041-51D6F8E1D21B}"/>
                  </a:ext>
                </a:extLst>
              </p:cNvPr>
              <p:cNvSpPr/>
              <p:nvPr/>
            </p:nvSpPr>
            <p:spPr>
              <a:xfrm>
                <a:off x="684322" y="9062936"/>
                <a:ext cx="606078" cy="718437"/>
              </a:xfrm>
              <a:prstGeom prst="rect">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dirty="0">
                    <a:latin typeface="Aptos" panose="020B0004020202020204" pitchFamily="34" charset="0"/>
                  </a:rPr>
                  <a:t>1</a:t>
                </a:r>
              </a:p>
            </p:txBody>
          </p:sp>
        </p:grpSp>
      </p:grpSp>
      <p:sp>
        <p:nvSpPr>
          <p:cNvPr id="19" name="ZoneTexte 18">
            <a:extLst>
              <a:ext uri="{FF2B5EF4-FFF2-40B4-BE49-F238E27FC236}">
                <a16:creationId xmlns:a16="http://schemas.microsoft.com/office/drawing/2014/main" id="{EC61312A-1CC9-B0B8-6C3C-83C0D4D0D439}"/>
              </a:ext>
            </a:extLst>
          </p:cNvPr>
          <p:cNvSpPr txBox="1"/>
          <p:nvPr/>
        </p:nvSpPr>
        <p:spPr>
          <a:xfrm>
            <a:off x="1517727" y="8861732"/>
            <a:ext cx="18575602" cy="12557284"/>
          </a:xfrm>
          <a:prstGeom prst="rect">
            <a:avLst/>
          </a:prstGeom>
          <a:noFill/>
        </p:spPr>
        <p:txBody>
          <a:bodyPr wrap="square">
            <a:spAutoFit/>
          </a:bodyPr>
          <a:lstStyle/>
          <a:p>
            <a:pPr algn="just" rtl="0">
              <a:spcAft>
                <a:spcPts val="1200"/>
              </a:spcAft>
              <a:buNone/>
            </a:pPr>
            <a:r>
              <a:rPr lang="fr-FR" sz="3000" b="1" i="0" u="none" strike="noStrike" dirty="0">
                <a:solidFill>
                  <a:schemeClr val="accent5"/>
                </a:solidFill>
                <a:effectLst/>
                <a:latin typeface="Aptos" panose="020B0004020202020204" pitchFamily="34" charset="0"/>
              </a:rPr>
              <a:t>Recommandation 1. </a:t>
            </a:r>
            <a:r>
              <a:rPr lang="fr-FR" sz="3000" b="1" i="0" u="none" strike="noStrike" dirty="0">
                <a:effectLst/>
                <a:latin typeface="Aptos" panose="020B0004020202020204" pitchFamily="34" charset="0"/>
              </a:rPr>
              <a:t>Rappel et clarification du cadre d’intervention</a:t>
            </a:r>
            <a:endParaRPr lang="fr-FR" sz="3000" b="0" dirty="0">
              <a:effectLst/>
              <a:latin typeface="Aptos" panose="020B0004020202020204" pitchFamily="34" charset="0"/>
            </a:endParaRPr>
          </a:p>
          <a:p>
            <a:pPr algn="just" rtl="0">
              <a:buNone/>
            </a:pPr>
            <a:r>
              <a:rPr lang="fr-FR" sz="3000" b="0" i="0" u="none" strike="noStrike" dirty="0">
                <a:effectLst/>
                <a:latin typeface="Aptos" panose="020B0004020202020204" pitchFamily="34" charset="0"/>
              </a:rPr>
              <a:t>L’enquête met en évidence que sur le terrain, certains acteurs sont fortement mobilisés autour de l’accueil des personnes en situation d’exil, tandis que d’autres ne se sentent pas concernés et excluent totalement cette thématique de leurs pratiques de prise en charge. Il est donc recommandé de rappeler le cahier des charges des EMPP, PASS PSY, CRP, et Psychologues mesure 9</a:t>
            </a:r>
            <a:r>
              <a:rPr lang="fr-FR" sz="3000" dirty="0">
                <a:latin typeface="Aptos" panose="020B0004020202020204" pitchFamily="34" charset="0"/>
              </a:rPr>
              <a:t> des assises de la santé mentale afin que leur prise en charge ne soit pas marginalisée. </a:t>
            </a:r>
          </a:p>
          <a:p>
            <a:pPr algn="just" rtl="0">
              <a:buNone/>
            </a:pPr>
            <a:r>
              <a:rPr lang="fr-FR" sz="3000" b="0" i="0" u="none" strike="noStrike" dirty="0">
                <a:solidFill>
                  <a:srgbClr val="000000"/>
                </a:solidFill>
                <a:effectLst/>
                <a:latin typeface="Aptos" panose="020B0004020202020204" pitchFamily="34" charset="0"/>
              </a:rPr>
              <a:t> </a:t>
            </a:r>
            <a:endParaRPr lang="fr-FR" sz="3000" b="0" dirty="0">
              <a:effectLst/>
              <a:latin typeface="Aptos" panose="020B0004020202020204" pitchFamily="34" charset="0"/>
            </a:endParaRPr>
          </a:p>
          <a:p>
            <a:pPr algn="just" rtl="0">
              <a:spcBef>
                <a:spcPts val="1800"/>
              </a:spcBef>
              <a:spcAft>
                <a:spcPts val="1200"/>
              </a:spcAft>
              <a:buNone/>
            </a:pPr>
            <a:r>
              <a:rPr lang="fr-FR" sz="3000" b="1" i="0" u="none" strike="noStrike" dirty="0">
                <a:solidFill>
                  <a:schemeClr val="accent5"/>
                </a:solidFill>
                <a:effectLst/>
                <a:latin typeface="Aptos" panose="020B0004020202020204" pitchFamily="34" charset="0"/>
              </a:rPr>
              <a:t>Recommandation 2</a:t>
            </a:r>
            <a:r>
              <a:rPr lang="fr-FR" sz="3000" b="1" i="0" u="none" strike="noStrike" dirty="0">
                <a:solidFill>
                  <a:srgbClr val="000000"/>
                </a:solidFill>
                <a:effectLst/>
                <a:latin typeface="Aptos" panose="020B0004020202020204" pitchFamily="34" charset="0"/>
              </a:rPr>
              <a:t>. </a:t>
            </a:r>
            <a:r>
              <a:rPr lang="fr-FR" sz="3000" b="1" i="0" u="none" strike="noStrike" dirty="0">
                <a:effectLst/>
                <a:latin typeface="Aptos" panose="020B0004020202020204" pitchFamily="34" charset="0"/>
              </a:rPr>
              <a:t>Renforcement des équipes de soins et des ressources humaines</a:t>
            </a:r>
            <a:endParaRPr lang="fr-FR" sz="3000" b="0" dirty="0">
              <a:effectLst/>
              <a:latin typeface="Aptos" panose="020B0004020202020204" pitchFamily="34" charset="0"/>
            </a:endParaRPr>
          </a:p>
          <a:p>
            <a:pPr algn="just" rtl="0">
              <a:buNone/>
            </a:pPr>
            <a:r>
              <a:rPr lang="fr-FR" sz="3000" b="0" i="0" u="none" strike="noStrike" dirty="0">
                <a:effectLst/>
                <a:latin typeface="Aptos" panose="020B0004020202020204" pitchFamily="34" charset="0"/>
              </a:rPr>
              <a:t>Les équipes soignantes impliquées dans l’accueil des personnes migrantes signalent un manque significatif de moyens. Il est donc recommandé de :</a:t>
            </a:r>
          </a:p>
          <a:p>
            <a:pPr marL="1352550" lvl="1" indent="-361950" algn="just">
              <a:buClr>
                <a:schemeClr val="accent5"/>
              </a:buClr>
              <a:buSzPct val="110000"/>
              <a:buFont typeface="Arial" panose="020B0604020202020204" pitchFamily="34" charset="0"/>
              <a:buChar char="•"/>
            </a:pPr>
            <a:r>
              <a:rPr lang="fr-FR" sz="3000" dirty="0">
                <a:latin typeface="Aptos" panose="020B0004020202020204" pitchFamily="34" charset="0"/>
              </a:rPr>
              <a:t>R</a:t>
            </a:r>
            <a:r>
              <a:rPr lang="fr-FR" sz="3000" b="0" i="0" u="none" strike="noStrike" dirty="0">
                <a:effectLst/>
                <a:latin typeface="Aptos" panose="020B0004020202020204" pitchFamily="34" charset="0"/>
              </a:rPr>
              <a:t>enforcer ces équipes et de leur fournir des ressources humaines adaptées à leur charge de travail ;</a:t>
            </a:r>
          </a:p>
          <a:p>
            <a:pPr marL="1352550" lvl="1" indent="-361950" algn="just">
              <a:buClr>
                <a:schemeClr val="accent5"/>
              </a:buClr>
              <a:buSzPct val="110000"/>
              <a:buFont typeface="Arial" panose="020B0604020202020204" pitchFamily="34" charset="0"/>
              <a:buChar char="•"/>
            </a:pPr>
            <a:r>
              <a:rPr lang="fr-FR" sz="3000" dirty="0">
                <a:latin typeface="Aptos" panose="020B0004020202020204" pitchFamily="34" charset="0"/>
              </a:rPr>
              <a:t>Prendre en compte les situations de surcharge et d’isolement. C</a:t>
            </a:r>
            <a:r>
              <a:rPr lang="fr-FR" sz="3000" b="0" i="0" u="none" strike="noStrike" dirty="0">
                <a:effectLst/>
                <a:latin typeface="Aptos" panose="020B0004020202020204" pitchFamily="34" charset="0"/>
              </a:rPr>
              <a:t>ertaines PASS somatiques interviennent lorsqu’une prise en charge psychologique fait défaut sur le territoire, mais se retrouvent alors en grande difficulté. Une attention particulière devrait être portée aux situations relevées dans l’enquête, notamment : la surcharge de travail de la PASS de Carcassonne, où une seule médecin généraliste assure toutes les demandes faute de psychologues référents, et l’isolement de la PASS de Moissac.</a:t>
            </a:r>
          </a:p>
          <a:p>
            <a:pPr marL="1352550" lvl="1" indent="-361950" algn="just">
              <a:buClr>
                <a:schemeClr val="accent5"/>
              </a:buClr>
              <a:buSzPct val="110000"/>
              <a:buFont typeface="Arial" panose="020B0604020202020204" pitchFamily="34" charset="0"/>
              <a:buChar char="•"/>
            </a:pPr>
            <a:r>
              <a:rPr lang="fr-FR" sz="3000" b="0" i="0" u="none" strike="noStrike" dirty="0">
                <a:effectLst/>
                <a:latin typeface="Aptos" panose="020B0004020202020204" pitchFamily="34" charset="0"/>
              </a:rPr>
              <a:t>Étendre la mesure 9 pour le soutien psychologique des personnes en grande précarité, dans tous les lieux d’hébergement et d’accueil, avec recours à l’interprétariat pour les personnes allophones.</a:t>
            </a:r>
          </a:p>
          <a:p>
            <a:pPr algn="just" rtl="0">
              <a:buNone/>
            </a:pPr>
            <a:r>
              <a:rPr lang="fr-FR" sz="3000" b="0" i="0" u="none" strike="noStrike" dirty="0">
                <a:solidFill>
                  <a:srgbClr val="000000"/>
                </a:solidFill>
                <a:effectLst/>
                <a:latin typeface="Aptos" panose="020B0004020202020204" pitchFamily="34" charset="0"/>
              </a:rPr>
              <a:t> </a:t>
            </a:r>
            <a:endParaRPr lang="fr-FR" sz="3000" b="0" dirty="0">
              <a:effectLst/>
              <a:latin typeface="Aptos" panose="020B0004020202020204" pitchFamily="34" charset="0"/>
            </a:endParaRPr>
          </a:p>
          <a:p>
            <a:pPr algn="just" rtl="0">
              <a:spcBef>
                <a:spcPts val="1800"/>
              </a:spcBef>
              <a:spcAft>
                <a:spcPts val="1200"/>
              </a:spcAft>
              <a:buNone/>
            </a:pPr>
            <a:r>
              <a:rPr lang="fr-FR" sz="3000" b="1" i="0" u="none" strike="noStrike" dirty="0">
                <a:solidFill>
                  <a:schemeClr val="accent5"/>
                </a:solidFill>
                <a:effectLst/>
                <a:latin typeface="Aptos" panose="020B0004020202020204" pitchFamily="34" charset="0"/>
              </a:rPr>
              <a:t>Recommandation 3. </a:t>
            </a:r>
            <a:r>
              <a:rPr lang="fr-FR" sz="3000" b="1" i="0" u="none" strike="noStrike" dirty="0">
                <a:effectLst/>
                <a:latin typeface="Aptos" panose="020B0004020202020204" pitchFamily="34" charset="0"/>
              </a:rPr>
              <a:t>Coordination territoriale</a:t>
            </a:r>
            <a:endParaRPr lang="fr-FR" sz="3000" b="0" dirty="0">
              <a:effectLst/>
              <a:latin typeface="Aptos" panose="020B0004020202020204" pitchFamily="34" charset="0"/>
            </a:endParaRPr>
          </a:p>
          <a:p>
            <a:pPr algn="just" rtl="0">
              <a:buNone/>
            </a:pPr>
            <a:r>
              <a:rPr lang="fr-FR" sz="3000" b="0" i="0" u="none" strike="noStrike" dirty="0">
                <a:effectLst/>
                <a:latin typeface="Aptos" panose="020B0004020202020204" pitchFamily="34" charset="0"/>
              </a:rPr>
              <a:t>Les équipes EMPP et PASS psychiatriques travaillent en lien avec les équipes de travailleurs sociaux. Il serait toutefois pertinent de les soutenir par la mise en place d’un protocole de prise en charge spécifique à chaque département. Celui-ci permettrait aux travailleurs sociaux de mieux comprendre les modalités de prise en charge et aux soignants des EMPP et PASS psychiatriques d’accueillir les patients avec des orientations appropriées.</a:t>
            </a:r>
          </a:p>
        </p:txBody>
      </p:sp>
      <p:pic>
        <p:nvPicPr>
          <p:cNvPr id="2" name="Image 1" descr="Une image contenant texte, Police, capture d’écran, Graphique&#10;&#10;Description générée automatiquement">
            <a:extLst>
              <a:ext uri="{FF2B5EF4-FFF2-40B4-BE49-F238E27FC236}">
                <a16:creationId xmlns:a16="http://schemas.microsoft.com/office/drawing/2014/main" id="{2227BF3E-7404-76AB-7DC9-2AFEA7224569}"/>
              </a:ext>
            </a:extLst>
          </p:cNvPr>
          <p:cNvPicPr>
            <a:picLocks noChangeAspect="1"/>
          </p:cNvPicPr>
          <p:nvPr>
            <p:custDataLst>
              <p:tags r:id="rId4"/>
            </p:custDataLst>
          </p:nvPr>
        </p:nvPicPr>
        <p:blipFill>
          <a:blip r:embed="rId8" cstate="print">
            <a:extLst>
              <a:ext uri="{28A0092B-C50C-407E-A947-70E740481C1C}">
                <a14:useLocalDpi xmlns:a14="http://schemas.microsoft.com/office/drawing/2010/main" val="0"/>
              </a:ext>
            </a:extLst>
          </a:blip>
          <a:stretch>
            <a:fillRect/>
          </a:stretch>
        </p:blipFill>
        <p:spPr>
          <a:xfrm>
            <a:off x="1140675" y="960499"/>
            <a:ext cx="2523883" cy="2304000"/>
          </a:xfrm>
          <a:prstGeom prst="rect">
            <a:avLst/>
          </a:prstGeom>
        </p:spPr>
      </p:pic>
      <p:pic>
        <p:nvPicPr>
          <p:cNvPr id="11" name="Image 10" descr="Une image contenant logo, texte, Police, symbole&#10;&#10;Le contenu généré par l’IA peut être incorrect.">
            <a:extLst>
              <a:ext uri="{FF2B5EF4-FFF2-40B4-BE49-F238E27FC236}">
                <a16:creationId xmlns:a16="http://schemas.microsoft.com/office/drawing/2014/main" id="{8BC67226-1C36-FE7B-3012-17E6685DA2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816482" y="960499"/>
            <a:ext cx="2426468" cy="2304000"/>
          </a:xfrm>
          <a:prstGeom prst="rect">
            <a:avLst/>
          </a:prstGeom>
        </p:spPr>
      </p:pic>
      <p:sp>
        <p:nvSpPr>
          <p:cNvPr id="18" name="ZoneTexte 17">
            <a:extLst>
              <a:ext uri="{FF2B5EF4-FFF2-40B4-BE49-F238E27FC236}">
                <a16:creationId xmlns:a16="http://schemas.microsoft.com/office/drawing/2014/main" id="{823C9DF8-4445-4868-8D47-F84E1CACFF61}"/>
              </a:ext>
            </a:extLst>
          </p:cNvPr>
          <p:cNvSpPr txBox="1"/>
          <p:nvPr/>
        </p:nvSpPr>
        <p:spPr>
          <a:xfrm>
            <a:off x="1335827" y="29060553"/>
            <a:ext cx="18711970" cy="938719"/>
          </a:xfrm>
          <a:prstGeom prst="rect">
            <a:avLst/>
          </a:prstGeom>
          <a:noFill/>
        </p:spPr>
        <p:txBody>
          <a:bodyPr wrap="square">
            <a:spAutoFit/>
          </a:bodyPr>
          <a:lstStyle/>
          <a:p>
            <a:pPr algn="ctr">
              <a:spcAft>
                <a:spcPts val="1200"/>
              </a:spcAft>
            </a:pPr>
            <a:r>
              <a:rPr lang="fr-FR" sz="2100" noProof="0" dirty="0" err="1">
                <a:solidFill>
                  <a:schemeClr val="tx2">
                    <a:lumMod val="60000"/>
                    <a:lumOff val="40000"/>
                  </a:schemeClr>
                </a:solidFill>
              </a:rPr>
              <a:t>Creai</a:t>
            </a:r>
            <a:r>
              <a:rPr lang="fr-FR" sz="2100" noProof="0" dirty="0">
                <a:solidFill>
                  <a:schemeClr val="tx2">
                    <a:lumMod val="60000"/>
                    <a:lumOff val="40000"/>
                  </a:schemeClr>
                </a:solidFill>
              </a:rPr>
              <a:t>-ORS Occitanie/Centre Frantz Fanon </a:t>
            </a:r>
            <a:r>
              <a:rPr lang="fr-FR" sz="2100" noProof="0" dirty="0">
                <a:solidFill>
                  <a:schemeClr val="tx2">
                    <a:lumMod val="60000"/>
                    <a:lumOff val="40000"/>
                  </a:schemeClr>
                </a:solidFill>
                <a:sym typeface="Wingdings" panose="05000000000000000000" pitchFamily="2" charset="2"/>
              </a:rPr>
              <a:t></a:t>
            </a:r>
            <a:r>
              <a:rPr lang="fr-FR" sz="2100" noProof="0" dirty="0">
                <a:solidFill>
                  <a:schemeClr val="tx2">
                    <a:lumMod val="60000"/>
                    <a:lumOff val="40000"/>
                  </a:schemeClr>
                </a:solidFill>
              </a:rPr>
              <a:t> La santé mentale des demandeurs d'asile et des BPI en Occitanie </a:t>
            </a:r>
            <a:r>
              <a:rPr lang="fr-FR" sz="2100" noProof="0" dirty="0">
                <a:solidFill>
                  <a:schemeClr val="tx2">
                    <a:lumMod val="60000"/>
                    <a:lumOff val="40000"/>
                  </a:schemeClr>
                </a:solidFill>
                <a:sym typeface="Wingdings" panose="05000000000000000000" pitchFamily="2" charset="2"/>
              </a:rPr>
              <a:t> Recommandations</a:t>
            </a:r>
            <a:r>
              <a:rPr lang="fr-FR" sz="2100" noProof="0" dirty="0">
                <a:solidFill>
                  <a:schemeClr val="tx2">
                    <a:lumMod val="60000"/>
                    <a:lumOff val="40000"/>
                  </a:schemeClr>
                </a:solidFill>
              </a:rPr>
              <a:t> </a:t>
            </a:r>
            <a:r>
              <a:rPr lang="fr-FR" sz="2100" dirty="0">
                <a:solidFill>
                  <a:schemeClr val="tx2">
                    <a:lumMod val="60000"/>
                    <a:lumOff val="40000"/>
                  </a:schemeClr>
                </a:solidFill>
                <a:sym typeface="Wingdings" panose="05000000000000000000" pitchFamily="2" charset="2"/>
              </a:rPr>
              <a:t></a:t>
            </a:r>
            <a:r>
              <a:rPr lang="fr-FR" sz="2100" dirty="0">
                <a:solidFill>
                  <a:schemeClr val="tx2">
                    <a:lumMod val="60000"/>
                    <a:lumOff val="40000"/>
                  </a:schemeClr>
                </a:solidFill>
              </a:rPr>
              <a:t> </a:t>
            </a:r>
            <a:r>
              <a:rPr lang="fr-FR" sz="2100" noProof="0" dirty="0">
                <a:solidFill>
                  <a:schemeClr val="tx2">
                    <a:lumMod val="60000"/>
                    <a:lumOff val="40000"/>
                  </a:schemeClr>
                </a:solidFill>
              </a:rPr>
              <a:t>2025</a:t>
            </a:r>
          </a:p>
          <a:p>
            <a:pPr algn="ctr"/>
            <a:r>
              <a:rPr lang="fr-FR" sz="2400" noProof="0" dirty="0">
                <a:solidFill>
                  <a:schemeClr val="accent5"/>
                </a:solidFill>
              </a:rPr>
              <a:t>– 1 –</a:t>
            </a:r>
          </a:p>
        </p:txBody>
      </p:sp>
      <p:sp>
        <p:nvSpPr>
          <p:cNvPr id="25" name="ZoneTexte 24">
            <a:extLst>
              <a:ext uri="{FF2B5EF4-FFF2-40B4-BE49-F238E27FC236}">
                <a16:creationId xmlns:a16="http://schemas.microsoft.com/office/drawing/2014/main" id="{37F9EFE4-E4F3-4CCB-7DDA-90CC37F52035}"/>
              </a:ext>
            </a:extLst>
          </p:cNvPr>
          <p:cNvSpPr txBox="1"/>
          <p:nvPr/>
        </p:nvSpPr>
        <p:spPr>
          <a:xfrm>
            <a:off x="1563260" y="21559381"/>
            <a:ext cx="18530069" cy="6767934"/>
          </a:xfrm>
          <a:prstGeom prst="rect">
            <a:avLst/>
          </a:prstGeom>
          <a:solidFill>
            <a:srgbClr val="EBEFF1"/>
          </a:solidFill>
        </p:spPr>
        <p:txBody>
          <a:bodyPr wrap="square" lIns="288000" tIns="288000" rIns="288000" bIns="288000">
            <a:spAutoFit/>
          </a:bodyPr>
          <a:lstStyle/>
          <a:p>
            <a:pPr marL="354013" indent="-354013" algn="just" rtl="0">
              <a:spcAft>
                <a:spcPts val="1200"/>
              </a:spcAft>
              <a:buNone/>
            </a:pPr>
            <a:r>
              <a:rPr lang="fr-FR" sz="3200" strike="noStrike" dirty="0">
                <a:effectLst/>
                <a:latin typeface="Aptos Light" panose="020B0004020202020204" pitchFamily="34" charset="0"/>
              </a:rPr>
              <a:t>PROPOSITION D’ACTIONS</a:t>
            </a:r>
            <a:r>
              <a:rPr lang="fr-FR" sz="3200" b="1" i="0" strike="noStrike" dirty="0">
                <a:effectLst/>
                <a:latin typeface="Aptos Light" panose="020B0004020202020204" pitchFamily="34" charset="0"/>
              </a:rPr>
              <a:t>  </a:t>
            </a:r>
          </a:p>
          <a:p>
            <a:pPr marL="354013" lvl="1" indent="-354013" algn="just">
              <a:buClr>
                <a:schemeClr val="accent5"/>
              </a:buClr>
              <a:buSzPct val="110000"/>
              <a:buFont typeface="Arial" panose="020B0604020202020204" pitchFamily="34" charset="0"/>
              <a:buChar char="•"/>
            </a:pPr>
            <a:r>
              <a:rPr lang="fr-FR" sz="3000" b="0" dirty="0">
                <a:effectLst/>
                <a:latin typeface="Aptos" panose="020B0004020202020204" pitchFamily="34" charset="0"/>
              </a:rPr>
              <a:t>Cartographier les réseaux accueillant les personnes exilées et leurs modalités d’accueil (EMPP, PASS, CMP, associations locales) en s’appuyant sur les DAC, les PTSM, ViaPsy et Soliguide.</a:t>
            </a:r>
          </a:p>
          <a:p>
            <a:pPr marL="354013" lvl="1" indent="-354013" algn="just">
              <a:buClr>
                <a:schemeClr val="accent5"/>
              </a:buClr>
              <a:buSzPct val="110000"/>
              <a:buFont typeface="Arial" panose="020B0604020202020204" pitchFamily="34" charset="0"/>
              <a:buChar char="•"/>
            </a:pPr>
            <a:r>
              <a:rPr lang="fr-FR" sz="3000" dirty="0">
                <a:latin typeface="Aptos" panose="020B0004020202020204" pitchFamily="34" charset="0"/>
              </a:rPr>
              <a:t>Créer des partenariats formalisés entre structures pour sécuriser la coordination et l’accès au soin.</a:t>
            </a:r>
            <a:endParaRPr lang="fr-FR" sz="3000" b="0" dirty="0">
              <a:effectLst/>
              <a:latin typeface="Aptos" panose="020B0004020202020204" pitchFamily="34" charset="0"/>
            </a:endParaRPr>
          </a:p>
          <a:p>
            <a:pPr marL="354013" lvl="1" indent="-354013" algn="just">
              <a:buClr>
                <a:schemeClr val="accent5"/>
              </a:buClr>
              <a:buSzPct val="110000"/>
              <a:buFont typeface="Arial" panose="020B0604020202020204" pitchFamily="34" charset="0"/>
              <a:buChar char="•"/>
            </a:pPr>
            <a:r>
              <a:rPr lang="fr-FR" sz="3000" b="0" dirty="0">
                <a:effectLst/>
                <a:latin typeface="Aptos" panose="020B0004020202020204" pitchFamily="34" charset="0"/>
              </a:rPr>
              <a:t>Faciliter l’accès aux soins en développant des modalités de travail « aller-vers », au plus proche du lieu de vie des personnes exilées, via des équipes mobiles (EMPP, PASS, voire CMP). Désigner, lorsque cela est possible, un référent départemental « Santé mentale &amp; exil » pour chaque structure. Proposer, via le centre Frantz Fanon, un accompagnement à la création de partenariats et à l’élaboration de protocoles de prise en charge adaptés à chaque territoire, permettant de formaliser les modalités de coordination entre soignants et travailleurs sociaux et de répondre aux problématiques identifiées sur le terrain. Organiser une réunion annuelle de coordination entre les équipes afin d’ajuster le protocole en fonction des besoins et retours des professionnels.</a:t>
            </a:r>
          </a:p>
          <a:p>
            <a:pPr marL="0" lvl="1" algn="just">
              <a:buClr>
                <a:schemeClr val="accent5"/>
              </a:buClr>
              <a:buSzPct val="110000"/>
            </a:pPr>
            <a:endParaRPr lang="fr-FR" sz="3000" b="0" dirty="0">
              <a:effectLst/>
              <a:latin typeface="Aptos" panose="020B0004020202020204" pitchFamily="34" charset="0"/>
            </a:endParaRPr>
          </a:p>
        </p:txBody>
      </p:sp>
      <p:sp>
        <p:nvSpPr>
          <p:cNvPr id="4" name="ZoneTexte 3">
            <a:extLst>
              <a:ext uri="{FF2B5EF4-FFF2-40B4-BE49-F238E27FC236}">
                <a16:creationId xmlns:a16="http://schemas.microsoft.com/office/drawing/2014/main" id="{E24AD991-9FDE-1266-1414-05683B29F115}"/>
              </a:ext>
            </a:extLst>
          </p:cNvPr>
          <p:cNvSpPr txBox="1"/>
          <p:nvPr>
            <p:custDataLst>
              <p:tags r:id="rId5"/>
            </p:custDataLst>
          </p:nvPr>
        </p:nvSpPr>
        <p:spPr>
          <a:xfrm>
            <a:off x="4064059" y="835992"/>
            <a:ext cx="13267978" cy="3231654"/>
          </a:xfrm>
          <a:prstGeom prst="rect">
            <a:avLst/>
          </a:prstGeom>
          <a:noFill/>
        </p:spPr>
        <p:txBody>
          <a:bodyPr wrap="square">
            <a:spAutoFit/>
          </a:bodyPr>
          <a:lstStyle/>
          <a:p>
            <a:r>
              <a:rPr lang="fr-FR" sz="4400" b="1" noProof="0" dirty="0">
                <a:solidFill>
                  <a:schemeClr val="accent1">
                    <a:lumMod val="75000"/>
                  </a:schemeClr>
                </a:solidFill>
                <a:effectLst/>
                <a:latin typeface="Aptos" panose="020B0004020202020204" pitchFamily="34" charset="0"/>
                <a:ea typeface="Calibri" panose="020F0502020204030204" pitchFamily="34" charset="0"/>
                <a:cs typeface="Arial" panose="020B0604020202020204" pitchFamily="34" charset="0"/>
              </a:rPr>
              <a:t>La </a:t>
            </a:r>
            <a:r>
              <a:rPr lang="fr-FR" sz="4400" b="1" noProof="0"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santé mentale </a:t>
            </a:r>
            <a:r>
              <a:rPr lang="fr-FR" sz="4000" noProof="0"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des demandeurs d’asile et des bénéficiaires de la protection internationale en Occitanie.</a:t>
            </a:r>
          </a:p>
          <a:p>
            <a:r>
              <a:rPr lang="fr-FR" sz="4000"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Étude croisée entre les pratiques des </a:t>
            </a:r>
            <a:r>
              <a:rPr lang="fr-FR" sz="4000" b="1"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structures d’hébergement et du programme AGIR</a:t>
            </a:r>
            <a:r>
              <a:rPr lang="fr-FR" sz="3200"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a:t>
            </a:r>
            <a:r>
              <a:rPr lang="fr-FR" sz="4000" b="1"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 et les structures</a:t>
            </a:r>
            <a:br>
              <a:rPr lang="fr-FR" sz="4000" b="1"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br>
            <a:r>
              <a:rPr lang="fr-FR" sz="4000" b="1"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de soins publiques.</a:t>
            </a:r>
          </a:p>
        </p:txBody>
      </p:sp>
      <p:sp>
        <p:nvSpPr>
          <p:cNvPr id="5" name="Rectangle 4">
            <a:extLst>
              <a:ext uri="{FF2B5EF4-FFF2-40B4-BE49-F238E27FC236}">
                <a16:creationId xmlns:a16="http://schemas.microsoft.com/office/drawing/2014/main" id="{FB7D64B1-7601-37EC-700E-59AA79424C9B}"/>
              </a:ext>
            </a:extLst>
          </p:cNvPr>
          <p:cNvSpPr/>
          <p:nvPr/>
        </p:nvSpPr>
        <p:spPr>
          <a:xfrm>
            <a:off x="-5110" y="5213943"/>
            <a:ext cx="21383625" cy="504062"/>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962400">
              <a:tabLst>
                <a:tab pos="19826288" algn="r"/>
                <a:tab pos="19926300" algn="r"/>
              </a:tabLst>
            </a:pPr>
            <a:r>
              <a:rPr lang="fr-FR" sz="2800" noProof="0" dirty="0">
                <a:solidFill>
                  <a:schemeClr val="bg1"/>
                </a:solidFill>
                <a:latin typeface="Aptos Light" panose="020B0004020202020204" pitchFamily="34" charset="0"/>
              </a:rPr>
              <a:t>* Accompagnement global et individualisé des réfugiés	Octobre 2025</a:t>
            </a:r>
            <a:endParaRPr lang="fr-FR" sz="2400" noProof="0" dirty="0">
              <a:solidFill>
                <a:schemeClr val="bg1"/>
              </a:solidFill>
              <a:latin typeface="Aptos Light" panose="020B0004020202020204" pitchFamily="34" charset="0"/>
            </a:endParaRPr>
          </a:p>
        </p:txBody>
      </p:sp>
    </p:spTree>
    <p:extLst>
      <p:ext uri="{BB962C8B-B14F-4D97-AF65-F5344CB8AC3E}">
        <p14:creationId xmlns:p14="http://schemas.microsoft.com/office/powerpoint/2010/main" val="2008595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5BD8656-9E36-672A-EC8B-41C32CA27FC2}"/>
              </a:ext>
            </a:extLst>
          </p:cNvPr>
          <p:cNvSpPr txBox="1"/>
          <p:nvPr/>
        </p:nvSpPr>
        <p:spPr>
          <a:xfrm>
            <a:off x="1517727" y="2752336"/>
            <a:ext cx="18575602" cy="6463372"/>
          </a:xfrm>
          <a:prstGeom prst="rect">
            <a:avLst/>
          </a:prstGeom>
          <a:noFill/>
        </p:spPr>
        <p:txBody>
          <a:bodyPr wrap="square">
            <a:spAutoFit/>
          </a:bodyPr>
          <a:lstStyle/>
          <a:p>
            <a:pPr rtl="0">
              <a:lnSpc>
                <a:spcPts val="3800"/>
              </a:lnSpc>
              <a:spcAft>
                <a:spcPts val="1200"/>
              </a:spcAft>
              <a:buNone/>
            </a:pPr>
            <a:r>
              <a:rPr lang="fr-FR" sz="3000" b="1" i="0" u="none" strike="noStrike" dirty="0">
                <a:solidFill>
                  <a:schemeClr val="accent5"/>
                </a:solidFill>
                <a:effectLst/>
                <a:latin typeface="Aptos" panose="020B0004020202020204" pitchFamily="34" charset="0"/>
              </a:rPr>
              <a:t>Recommandation 4. </a:t>
            </a:r>
            <a:r>
              <a:rPr lang="fr-FR" sz="3000" b="1" dirty="0">
                <a:latin typeface="Aptos" panose="020B0004020202020204" pitchFamily="34" charset="0"/>
              </a:rPr>
              <a:t>Vigilance face au traumatisme vicariant et aux phénomènes d’habituation</a:t>
            </a:r>
            <a:br>
              <a:rPr lang="fr-FR" sz="3000" b="1" dirty="0">
                <a:latin typeface="Aptos" panose="020B0004020202020204" pitchFamily="34" charset="0"/>
              </a:rPr>
            </a:br>
            <a:r>
              <a:rPr lang="fr-FR" sz="3000" b="1" dirty="0">
                <a:latin typeface="Aptos" panose="020B0004020202020204" pitchFamily="34" charset="0"/>
              </a:rPr>
              <a:t>en proposant des analyses de pratiques professionnelles</a:t>
            </a:r>
          </a:p>
          <a:p>
            <a:pPr algn="just" rtl="0">
              <a:lnSpc>
                <a:spcPts val="3800"/>
              </a:lnSpc>
              <a:buNone/>
            </a:pPr>
            <a:r>
              <a:rPr lang="fr-FR" sz="3000" dirty="0">
                <a:latin typeface="Aptos" panose="020B0004020202020204" pitchFamily="34" charset="0"/>
              </a:rPr>
              <a:t>Les équipes exposées aux personnes ayant vécu des traumatismes peuvent développer un traumatisme vicariant. Celui-ci se caractérise par un épuisement psychologique des professionnels, exposés aux souffrances ou émotions intenses des personnes aidées, et pouvant développer une symptomatologie en miroir. Par ailleurs, travailleurs sociaux et soignants peuvent également être confrontés à des phénomènes d’habituation délétères dans leur pratique. Il est recommandé de financer des analyses de pratiques professionnelles pour les équipes sociales et soignantes afin de prévenir ces effets et soutenir la réflexion sur les pratiques.</a:t>
            </a:r>
          </a:p>
          <a:p>
            <a:pPr algn="just" rtl="0">
              <a:lnSpc>
                <a:spcPts val="3800"/>
              </a:lnSpc>
              <a:buNone/>
            </a:pPr>
            <a:endParaRPr lang="fr-FR" sz="3000" dirty="0">
              <a:solidFill>
                <a:srgbClr val="000000"/>
              </a:solidFill>
              <a:latin typeface="Aptos" panose="020B0004020202020204" pitchFamily="34" charset="0"/>
            </a:endParaRPr>
          </a:p>
          <a:p>
            <a:pPr algn="just" rtl="0">
              <a:lnSpc>
                <a:spcPts val="3800"/>
              </a:lnSpc>
              <a:spcBef>
                <a:spcPts val="1800"/>
              </a:spcBef>
              <a:spcAft>
                <a:spcPts val="1200"/>
              </a:spcAft>
              <a:buNone/>
            </a:pPr>
            <a:r>
              <a:rPr lang="fr-FR" sz="3000" b="1" dirty="0">
                <a:solidFill>
                  <a:schemeClr val="accent5"/>
                </a:solidFill>
                <a:latin typeface="Aptos" panose="020B0004020202020204" pitchFamily="34" charset="0"/>
              </a:rPr>
              <a:t>Recommandation 5. </a:t>
            </a:r>
            <a:r>
              <a:rPr lang="fr-FR" sz="3000" b="1" dirty="0">
                <a:latin typeface="Aptos" panose="020B0004020202020204" pitchFamily="34" charset="0"/>
              </a:rPr>
              <a:t>Montée en compétence des professionnels et qualité des dispositifs</a:t>
            </a:r>
          </a:p>
          <a:p>
            <a:pPr algn="just" rtl="0">
              <a:lnSpc>
                <a:spcPts val="3800"/>
              </a:lnSpc>
              <a:spcAft>
                <a:spcPts val="1800"/>
              </a:spcAft>
              <a:buNone/>
            </a:pPr>
            <a:r>
              <a:rPr lang="fr-FR" sz="3000" dirty="0">
                <a:latin typeface="Aptos" panose="020B0004020202020204" pitchFamily="34" charset="0"/>
              </a:rPr>
              <a:t>Nous recommandons de favoriser la création d’une culture régionale commune autour de la clinique de l’exil et de mettre à disposition des outils facilement accessibles aux professionnels.</a:t>
            </a:r>
          </a:p>
        </p:txBody>
      </p:sp>
      <p:sp>
        <p:nvSpPr>
          <p:cNvPr id="3" name="ZoneTexte 2">
            <a:extLst>
              <a:ext uri="{FF2B5EF4-FFF2-40B4-BE49-F238E27FC236}">
                <a16:creationId xmlns:a16="http://schemas.microsoft.com/office/drawing/2014/main" id="{A58D0D59-50A0-B055-2AB2-3ED2839E773D}"/>
              </a:ext>
            </a:extLst>
          </p:cNvPr>
          <p:cNvSpPr txBox="1"/>
          <p:nvPr/>
        </p:nvSpPr>
        <p:spPr>
          <a:xfrm>
            <a:off x="1335827" y="29060553"/>
            <a:ext cx="18711970" cy="938719"/>
          </a:xfrm>
          <a:prstGeom prst="rect">
            <a:avLst/>
          </a:prstGeom>
          <a:noFill/>
        </p:spPr>
        <p:txBody>
          <a:bodyPr wrap="square">
            <a:spAutoFit/>
          </a:bodyPr>
          <a:lstStyle/>
          <a:p>
            <a:pPr algn="ctr">
              <a:spcAft>
                <a:spcPts val="1200"/>
              </a:spcAft>
            </a:pPr>
            <a:r>
              <a:rPr lang="fr-FR" sz="2100" dirty="0" err="1">
                <a:solidFill>
                  <a:schemeClr val="tx2">
                    <a:lumMod val="60000"/>
                    <a:lumOff val="40000"/>
                  </a:schemeClr>
                </a:solidFill>
              </a:rPr>
              <a:t>Creai</a:t>
            </a:r>
            <a:r>
              <a:rPr lang="fr-FR" sz="2100" dirty="0">
                <a:solidFill>
                  <a:schemeClr val="tx2">
                    <a:lumMod val="60000"/>
                    <a:lumOff val="40000"/>
                  </a:schemeClr>
                </a:solidFill>
              </a:rPr>
              <a:t>-ORS Occitanie/Centre Frantz Fanon </a:t>
            </a:r>
            <a:r>
              <a:rPr lang="fr-FR" sz="2100" dirty="0">
                <a:solidFill>
                  <a:schemeClr val="tx2">
                    <a:lumMod val="60000"/>
                    <a:lumOff val="40000"/>
                  </a:schemeClr>
                </a:solidFill>
                <a:sym typeface="Wingdings" panose="05000000000000000000" pitchFamily="2" charset="2"/>
              </a:rPr>
              <a:t></a:t>
            </a:r>
            <a:r>
              <a:rPr lang="fr-FR" sz="2100" dirty="0">
                <a:solidFill>
                  <a:schemeClr val="tx2">
                    <a:lumMod val="60000"/>
                    <a:lumOff val="40000"/>
                  </a:schemeClr>
                </a:solidFill>
              </a:rPr>
              <a:t> La santé mentale des demandeurs d'asile et des BPI en Occitanie </a:t>
            </a:r>
            <a:r>
              <a:rPr lang="fr-FR" sz="2100" dirty="0">
                <a:solidFill>
                  <a:schemeClr val="tx2">
                    <a:lumMod val="60000"/>
                    <a:lumOff val="40000"/>
                  </a:schemeClr>
                </a:solidFill>
                <a:sym typeface="Wingdings" panose="05000000000000000000" pitchFamily="2" charset="2"/>
              </a:rPr>
              <a:t> Recommandations</a:t>
            </a:r>
            <a:r>
              <a:rPr lang="fr-FR" sz="2100" dirty="0">
                <a:solidFill>
                  <a:schemeClr val="tx2">
                    <a:lumMod val="60000"/>
                    <a:lumOff val="40000"/>
                  </a:schemeClr>
                </a:solidFill>
              </a:rPr>
              <a:t> </a:t>
            </a:r>
            <a:r>
              <a:rPr lang="fr-FR" sz="2100" dirty="0">
                <a:solidFill>
                  <a:schemeClr val="tx2">
                    <a:lumMod val="60000"/>
                    <a:lumOff val="40000"/>
                  </a:schemeClr>
                </a:solidFill>
                <a:sym typeface="Wingdings" panose="05000000000000000000" pitchFamily="2" charset="2"/>
              </a:rPr>
              <a:t></a:t>
            </a:r>
            <a:r>
              <a:rPr lang="fr-FR" sz="2100" dirty="0">
                <a:solidFill>
                  <a:schemeClr val="tx2">
                    <a:lumMod val="60000"/>
                    <a:lumOff val="40000"/>
                  </a:schemeClr>
                </a:solidFill>
              </a:rPr>
              <a:t> 2025</a:t>
            </a:r>
          </a:p>
          <a:p>
            <a:pPr algn="ctr"/>
            <a:r>
              <a:rPr lang="fr-FR" sz="2400" noProof="0" dirty="0">
                <a:solidFill>
                  <a:schemeClr val="accent5"/>
                </a:solidFill>
              </a:rPr>
              <a:t>– 2 –</a:t>
            </a:r>
          </a:p>
        </p:txBody>
      </p:sp>
      <p:sp>
        <p:nvSpPr>
          <p:cNvPr id="5" name="ZoneTexte 4">
            <a:extLst>
              <a:ext uri="{FF2B5EF4-FFF2-40B4-BE49-F238E27FC236}">
                <a16:creationId xmlns:a16="http://schemas.microsoft.com/office/drawing/2014/main" id="{CBA7919E-51B9-3B43-A4D7-0EF441D099B7}"/>
              </a:ext>
            </a:extLst>
          </p:cNvPr>
          <p:cNvSpPr txBox="1"/>
          <p:nvPr/>
        </p:nvSpPr>
        <p:spPr>
          <a:xfrm>
            <a:off x="1563259" y="9779719"/>
            <a:ext cx="18530070" cy="8662602"/>
          </a:xfrm>
          <a:prstGeom prst="rect">
            <a:avLst/>
          </a:prstGeom>
          <a:solidFill>
            <a:srgbClr val="EBEFF1"/>
          </a:solidFill>
        </p:spPr>
        <p:txBody>
          <a:bodyPr wrap="square" lIns="324000" tIns="360000" rIns="324000" bIns="360000">
            <a:spAutoFit/>
          </a:bodyPr>
          <a:lstStyle/>
          <a:p>
            <a:pPr marL="354013" indent="-354013" algn="just">
              <a:lnSpc>
                <a:spcPts val="3800"/>
              </a:lnSpc>
              <a:spcAft>
                <a:spcPts val="1200"/>
              </a:spcAft>
            </a:pPr>
            <a:r>
              <a:rPr lang="fr-FR" sz="2800" dirty="0">
                <a:solidFill>
                  <a:srgbClr val="000000"/>
                </a:solidFill>
                <a:latin typeface="Aptos Light" panose="020B0004020202020204" pitchFamily="34" charset="0"/>
              </a:rPr>
              <a:t>PROPOSITION D’ACTIONS</a:t>
            </a:r>
            <a:r>
              <a:rPr lang="fr-FR" sz="2800" b="1" dirty="0">
                <a:solidFill>
                  <a:srgbClr val="FF0000"/>
                </a:solidFill>
                <a:latin typeface="Aptos Light" panose="020B0004020202020204" pitchFamily="34" charset="0"/>
              </a:rPr>
              <a:t> </a:t>
            </a:r>
            <a:r>
              <a:rPr lang="fr-FR" sz="2800" b="1" dirty="0">
                <a:solidFill>
                  <a:srgbClr val="000000"/>
                </a:solidFill>
                <a:latin typeface="Aptos Light" panose="020B0004020202020204" pitchFamily="34" charset="0"/>
              </a:rPr>
              <a:t> </a:t>
            </a:r>
          </a:p>
          <a:p>
            <a:pPr marL="455613" indent="-455613" algn="just">
              <a:lnSpc>
                <a:spcPts val="3800"/>
              </a:lnSpc>
              <a:buClr>
                <a:schemeClr val="accent5"/>
              </a:buClr>
              <a:buSzPct val="110000"/>
              <a:buFont typeface="Arial" panose="020B0604020202020204" pitchFamily="34" charset="0"/>
              <a:buChar char="•"/>
            </a:pPr>
            <a:r>
              <a:rPr lang="fr-FR" sz="3000" dirty="0">
                <a:latin typeface="Aptos" panose="020B0004020202020204" pitchFamily="34" charset="0"/>
              </a:rPr>
              <a:t>Organiser un retour de l’enquête et sensibiliser les professionnels à la clinique de l’exil et à son approche </a:t>
            </a:r>
            <a:r>
              <a:rPr lang="fr-FR" sz="3000" spc="-50" dirty="0">
                <a:latin typeface="Aptos" panose="020B0004020202020204" pitchFamily="34" charset="0"/>
              </a:rPr>
              <a:t>multifactorielle (linguistique, psycho-trauma, juridique, somatique, interculturelle) lors de réunions DREETS </a:t>
            </a:r>
            <a:r>
              <a:rPr lang="fr-FR" sz="3000" dirty="0">
                <a:latin typeface="Aptos" panose="020B0004020202020204" pitchFamily="34" charset="0"/>
              </a:rPr>
              <a:t>ou réunions asile.</a:t>
            </a:r>
          </a:p>
          <a:p>
            <a:pPr marL="455613" indent="-455613" algn="just">
              <a:lnSpc>
                <a:spcPts val="3800"/>
              </a:lnSpc>
              <a:buClr>
                <a:schemeClr val="accent5"/>
              </a:buClr>
              <a:buSzPct val="110000"/>
              <a:buFont typeface="Arial" panose="020B0604020202020204" pitchFamily="34" charset="0"/>
              <a:buChar char="•"/>
            </a:pPr>
            <a:r>
              <a:rPr lang="fr-FR" sz="3000" dirty="0">
                <a:latin typeface="Aptos" panose="020B0004020202020204" pitchFamily="34" charset="0"/>
              </a:rPr>
              <a:t>Mettre en place un séminaire itinérant régional « Santé mentale &amp; exil » pour créer une culture commune. Les thématiques pressenties pourraient inclure</a:t>
            </a:r>
            <a:r>
              <a:rPr lang="fr-FR" sz="1800" dirty="0">
                <a:latin typeface="Aptos" panose="020B0004020202020204" pitchFamily="34" charset="0"/>
              </a:rPr>
              <a:t> </a:t>
            </a:r>
            <a:r>
              <a:rPr lang="fr-FR" sz="3000" dirty="0">
                <a:latin typeface="Aptos" panose="020B0004020202020204" pitchFamily="34" charset="0"/>
              </a:rPr>
              <a:t>: mutilations sexuelles, travail avec un interprète, spécificités de la prise en charge des personnes exilées, délivrance de certificats.</a:t>
            </a:r>
          </a:p>
          <a:p>
            <a:pPr marL="455613" indent="-455613" algn="just">
              <a:lnSpc>
                <a:spcPts val="3800"/>
              </a:lnSpc>
              <a:buClr>
                <a:schemeClr val="accent5"/>
              </a:buClr>
              <a:buSzPct val="110000"/>
              <a:buFont typeface="Arial" panose="020B0604020202020204" pitchFamily="34" charset="0"/>
              <a:buChar char="•"/>
            </a:pPr>
            <a:r>
              <a:rPr lang="fr-FR" sz="3000" dirty="0">
                <a:latin typeface="Aptos" panose="020B0004020202020204" pitchFamily="34" charset="0"/>
              </a:rPr>
              <a:t>Former les professionnels intervenants sociaux aux Premiers secours en santé mentale (PSSM) et à la clinique de l’exil, notamment pour le repérage des signes de psychotrauma.</a:t>
            </a:r>
          </a:p>
          <a:p>
            <a:pPr marL="455613" indent="-455613" algn="just">
              <a:lnSpc>
                <a:spcPts val="3800"/>
              </a:lnSpc>
              <a:buClr>
                <a:schemeClr val="accent5"/>
              </a:buClr>
              <a:buSzPct val="110000"/>
              <a:buFont typeface="Arial" panose="020B0604020202020204" pitchFamily="34" charset="0"/>
              <a:buChar char="•"/>
            </a:pPr>
            <a:r>
              <a:rPr lang="fr-FR" sz="3000" dirty="0">
                <a:latin typeface="Aptos" panose="020B0004020202020204" pitchFamily="34" charset="0"/>
              </a:rPr>
              <a:t>Développer une plateforme en ligne (type webinaire) pour rendre accessibles les savoirs et compétences liés à la clinique de l’exil, en tenant compte du manque de temps des professionnels, du turnover dans les structures et de l’étendue géographique de la région. Les thématiques proposées pourraient inclure l’interprétariat, la dimension juridique et l’impact psychosocial.</a:t>
            </a:r>
          </a:p>
          <a:p>
            <a:pPr marL="455613" indent="-455613" algn="just">
              <a:lnSpc>
                <a:spcPts val="3800"/>
              </a:lnSpc>
              <a:buClr>
                <a:schemeClr val="accent5"/>
              </a:buClr>
              <a:buSzPct val="110000"/>
              <a:buFont typeface="Arial" panose="020B0604020202020204" pitchFamily="34" charset="0"/>
              <a:buChar char="•"/>
            </a:pPr>
            <a:r>
              <a:rPr lang="fr-FR" sz="3000" dirty="0">
                <a:latin typeface="Aptos" panose="020B0004020202020204" pitchFamily="34" charset="0"/>
              </a:rPr>
              <a:t>Valoriser les formations mises en place et compétences acquises sur la clinique de l’exil au sein des équipes des CADA </a:t>
            </a:r>
            <a:r>
              <a:rPr lang="fr-FR" sz="3000">
                <a:latin typeface="Aptos" panose="020B0004020202020204" pitchFamily="34" charset="0"/>
              </a:rPr>
              <a:t>et CPH, dans </a:t>
            </a:r>
            <a:r>
              <a:rPr lang="fr-FR" sz="3000" dirty="0">
                <a:latin typeface="Aptos" panose="020B0004020202020204" pitchFamily="34" charset="0"/>
              </a:rPr>
              <a:t>la démarche d’évaluation continue de la qualité et le référentiel d’évaluation HAS, et éventuellement dans les CPOM.</a:t>
            </a:r>
          </a:p>
        </p:txBody>
      </p:sp>
      <p:sp>
        <p:nvSpPr>
          <p:cNvPr id="8" name="ZoneTexte 7">
            <a:extLst>
              <a:ext uri="{FF2B5EF4-FFF2-40B4-BE49-F238E27FC236}">
                <a16:creationId xmlns:a16="http://schemas.microsoft.com/office/drawing/2014/main" id="{B1343990-6A83-78FD-BAA8-DE8DCC61D389}"/>
              </a:ext>
            </a:extLst>
          </p:cNvPr>
          <p:cNvSpPr txBox="1"/>
          <p:nvPr/>
        </p:nvSpPr>
        <p:spPr>
          <a:xfrm>
            <a:off x="1563259" y="18716512"/>
            <a:ext cx="18530070" cy="8746049"/>
          </a:xfrm>
          <a:prstGeom prst="rect">
            <a:avLst/>
          </a:prstGeom>
          <a:noFill/>
        </p:spPr>
        <p:txBody>
          <a:bodyPr wrap="square">
            <a:spAutoFit/>
          </a:bodyPr>
          <a:lstStyle/>
          <a:p>
            <a:pPr algn="just">
              <a:lnSpc>
                <a:spcPts val="3800"/>
              </a:lnSpc>
              <a:spcAft>
                <a:spcPts val="1200"/>
              </a:spcAft>
            </a:pPr>
            <a:r>
              <a:rPr lang="fr-FR" sz="3000" b="1" dirty="0">
                <a:solidFill>
                  <a:schemeClr val="accent5"/>
                </a:solidFill>
                <a:latin typeface="Aptos" panose="020B0004020202020204" pitchFamily="34" charset="0"/>
              </a:rPr>
              <a:t>Recommandation 6. </a:t>
            </a:r>
            <a:r>
              <a:rPr lang="fr-FR" sz="3000" b="1" dirty="0">
                <a:latin typeface="Aptos" panose="020B0004020202020204" pitchFamily="34" charset="0"/>
              </a:rPr>
              <a:t>Interprétariat</a:t>
            </a:r>
          </a:p>
          <a:p>
            <a:pPr algn="just">
              <a:lnSpc>
                <a:spcPts val="3800"/>
              </a:lnSpc>
            </a:pPr>
            <a:r>
              <a:rPr lang="fr-FR" sz="3000" dirty="0">
                <a:latin typeface="Aptos" panose="020B0004020202020204" pitchFamily="34" charset="0"/>
              </a:rPr>
              <a:t>La prise en charge en santé mentale des personnes exilées nécessite la possibilité de travailler avec des interprètes professionnels. Il est recommandé de développer un modèle régional d’interprétariat en santé mentale en Occitanie. Le système d’interprétariat de la Justice, doté d’un budget spécifique pour rémunérer des interprètes professionnels, pourrait être adapté à la santé mentale via une convention avec au moins deux opérateurs (par exemple ISM et </a:t>
            </a:r>
            <a:r>
              <a:rPr lang="fr-FR" sz="3000" dirty="0" err="1">
                <a:latin typeface="Aptos" panose="020B0004020202020204" pitchFamily="34" charset="0"/>
              </a:rPr>
              <a:t>Cofrimi</a:t>
            </a:r>
            <a:r>
              <a:rPr lang="fr-FR" sz="3000" dirty="0">
                <a:latin typeface="Aptos" panose="020B0004020202020204" pitchFamily="34" charset="0"/>
              </a:rPr>
              <a:t>), financés par l’ARS.</a:t>
            </a:r>
          </a:p>
          <a:p>
            <a:pPr algn="just">
              <a:lnSpc>
                <a:spcPts val="3800"/>
              </a:lnSpc>
            </a:pPr>
            <a:r>
              <a:rPr lang="fr-FR" sz="3000" dirty="0">
                <a:latin typeface="Aptos" panose="020B0004020202020204" pitchFamily="34" charset="0"/>
              </a:rPr>
              <a:t>Il est également proposé de créer une ligne budgétaire spécifique pour l’interprétariat en santé mentale dans les structures hospitalières et d’informer l’ensemble des soignants de son existence et des modalités d’utilisation.</a:t>
            </a:r>
          </a:p>
          <a:p>
            <a:pPr algn="just">
              <a:lnSpc>
                <a:spcPts val="3800"/>
              </a:lnSpc>
            </a:pPr>
            <a:endParaRPr lang="fr-FR" sz="3000" dirty="0">
              <a:latin typeface="Aptos" panose="020B0004020202020204" pitchFamily="34" charset="0"/>
            </a:endParaRPr>
          </a:p>
          <a:p>
            <a:pPr algn="just">
              <a:lnSpc>
                <a:spcPts val="3800"/>
              </a:lnSpc>
              <a:spcBef>
                <a:spcPts val="600"/>
              </a:spcBef>
              <a:spcAft>
                <a:spcPts val="1200"/>
              </a:spcAft>
            </a:pPr>
            <a:r>
              <a:rPr lang="fr-FR" sz="3000" b="1" dirty="0">
                <a:solidFill>
                  <a:schemeClr val="accent5"/>
                </a:solidFill>
                <a:latin typeface="Aptos" panose="020B0004020202020204" pitchFamily="34" charset="0"/>
              </a:rPr>
              <a:t>Recommandation 7. </a:t>
            </a:r>
            <a:r>
              <a:rPr lang="fr-FR" sz="3000" b="1" dirty="0">
                <a:latin typeface="Aptos" panose="020B0004020202020204" pitchFamily="34" charset="0"/>
              </a:rPr>
              <a:t>Intervenants pairs </a:t>
            </a:r>
          </a:p>
          <a:p>
            <a:pPr algn="just">
              <a:lnSpc>
                <a:spcPts val="3800"/>
              </a:lnSpc>
            </a:pPr>
            <a:r>
              <a:rPr lang="fr-FR" sz="3000" dirty="0">
                <a:latin typeface="Aptos" panose="020B0004020202020204" pitchFamily="34" charset="0"/>
              </a:rPr>
              <a:t>Il est proposé, dans un second temps, de recourir à des intervenants pairs (bénéficiaires de la protection internationale et demandeurs d’asile) ou des médiateurs en santé pairs. Cela pourrait être envisagé sous forme d’expérimentation auprès des structures volontaires. L’expérimentation avec des intervenants formés permettrait, entre autres, de renforcer l’efficacité des dispositifs de santé mentale en intégrant l’expérience vécue des pairs et de développer des parcours de soutien adaptés aux besoins spécifiques des personnes exilées. Les intervenants pairs pourraient intervenir dans les structures (EMPP, PASS, CRP, CMP…) mais également au sein des formations et séminaires des professionnels. </a:t>
            </a:r>
          </a:p>
        </p:txBody>
      </p:sp>
      <p:sp>
        <p:nvSpPr>
          <p:cNvPr id="4" name="Rectangle : coins arrondis 20">
            <a:extLst>
              <a:ext uri="{FF2B5EF4-FFF2-40B4-BE49-F238E27FC236}">
                <a16:creationId xmlns:a16="http://schemas.microsoft.com/office/drawing/2014/main" id="{042A72EB-9187-2971-7D70-4AA9781BB775}"/>
              </a:ext>
            </a:extLst>
          </p:cNvPr>
          <p:cNvSpPr/>
          <p:nvPr/>
        </p:nvSpPr>
        <p:spPr>
          <a:xfrm rot="10800000">
            <a:off x="0" y="914400"/>
            <a:ext cx="4086382" cy="1109375"/>
          </a:xfrm>
          <a:custGeom>
            <a:avLst/>
            <a:gdLst>
              <a:gd name="connsiteX0" fmla="*/ 0 w 4086225"/>
              <a:gd name="connsiteY0" fmla="*/ 184900 h 1109375"/>
              <a:gd name="connsiteX1" fmla="*/ 184900 w 4086225"/>
              <a:gd name="connsiteY1" fmla="*/ 0 h 1109375"/>
              <a:gd name="connsiteX2" fmla="*/ 3901325 w 4086225"/>
              <a:gd name="connsiteY2" fmla="*/ 0 h 1109375"/>
              <a:gd name="connsiteX3" fmla="*/ 4086225 w 4086225"/>
              <a:gd name="connsiteY3" fmla="*/ 184900 h 1109375"/>
              <a:gd name="connsiteX4" fmla="*/ 4086225 w 4086225"/>
              <a:gd name="connsiteY4" fmla="*/ 924475 h 1109375"/>
              <a:gd name="connsiteX5" fmla="*/ 3901325 w 4086225"/>
              <a:gd name="connsiteY5" fmla="*/ 1109375 h 1109375"/>
              <a:gd name="connsiteX6" fmla="*/ 184900 w 4086225"/>
              <a:gd name="connsiteY6" fmla="*/ 1109375 h 1109375"/>
              <a:gd name="connsiteX7" fmla="*/ 0 w 4086225"/>
              <a:gd name="connsiteY7" fmla="*/ 924475 h 1109375"/>
              <a:gd name="connsiteX8" fmla="*/ 0 w 4086225"/>
              <a:gd name="connsiteY8" fmla="*/ 184900 h 1109375"/>
              <a:gd name="connsiteX0" fmla="*/ 0 w 4113982"/>
              <a:gd name="connsiteY0" fmla="*/ 184900 h 1109375"/>
              <a:gd name="connsiteX1" fmla="*/ 184900 w 4113982"/>
              <a:gd name="connsiteY1" fmla="*/ 0 h 1109375"/>
              <a:gd name="connsiteX2" fmla="*/ 4060982 w 4113982"/>
              <a:gd name="connsiteY2" fmla="*/ 0 h 1109375"/>
              <a:gd name="connsiteX3" fmla="*/ 4086225 w 4113982"/>
              <a:gd name="connsiteY3" fmla="*/ 184900 h 1109375"/>
              <a:gd name="connsiteX4" fmla="*/ 4086225 w 4113982"/>
              <a:gd name="connsiteY4" fmla="*/ 924475 h 1109375"/>
              <a:gd name="connsiteX5" fmla="*/ 3901325 w 4113982"/>
              <a:gd name="connsiteY5" fmla="*/ 1109375 h 1109375"/>
              <a:gd name="connsiteX6" fmla="*/ 184900 w 4113982"/>
              <a:gd name="connsiteY6" fmla="*/ 1109375 h 1109375"/>
              <a:gd name="connsiteX7" fmla="*/ 0 w 4113982"/>
              <a:gd name="connsiteY7" fmla="*/ 924475 h 1109375"/>
              <a:gd name="connsiteX8" fmla="*/ 0 w 4113982"/>
              <a:gd name="connsiteY8" fmla="*/ 184900 h 1109375"/>
              <a:gd name="connsiteX0" fmla="*/ 0 w 4134435"/>
              <a:gd name="connsiteY0" fmla="*/ 184900 h 1109375"/>
              <a:gd name="connsiteX1" fmla="*/ 184900 w 4134435"/>
              <a:gd name="connsiteY1" fmla="*/ 0 h 1109375"/>
              <a:gd name="connsiteX2" fmla="*/ 4060982 w 4134435"/>
              <a:gd name="connsiteY2" fmla="*/ 0 h 1109375"/>
              <a:gd name="connsiteX3" fmla="*/ 4086225 w 4134435"/>
              <a:gd name="connsiteY3" fmla="*/ 184900 h 1109375"/>
              <a:gd name="connsiteX4" fmla="*/ 4086225 w 4134435"/>
              <a:gd name="connsiteY4" fmla="*/ 924475 h 1109375"/>
              <a:gd name="connsiteX5" fmla="*/ 4090011 w 4134435"/>
              <a:gd name="connsiteY5" fmla="*/ 1094860 h 1109375"/>
              <a:gd name="connsiteX6" fmla="*/ 184900 w 4134435"/>
              <a:gd name="connsiteY6" fmla="*/ 1109375 h 1109375"/>
              <a:gd name="connsiteX7" fmla="*/ 0 w 4134435"/>
              <a:gd name="connsiteY7" fmla="*/ 924475 h 1109375"/>
              <a:gd name="connsiteX8" fmla="*/ 0 w 4134435"/>
              <a:gd name="connsiteY8" fmla="*/ 184900 h 1109375"/>
              <a:gd name="connsiteX0" fmla="*/ 0 w 4134435"/>
              <a:gd name="connsiteY0" fmla="*/ 184900 h 1109375"/>
              <a:gd name="connsiteX1" fmla="*/ 184900 w 4134435"/>
              <a:gd name="connsiteY1" fmla="*/ 0 h 1109375"/>
              <a:gd name="connsiteX2" fmla="*/ 4017439 w 4134435"/>
              <a:gd name="connsiteY2" fmla="*/ 0 h 1109375"/>
              <a:gd name="connsiteX3" fmla="*/ 4086225 w 4134435"/>
              <a:gd name="connsiteY3" fmla="*/ 184900 h 1109375"/>
              <a:gd name="connsiteX4" fmla="*/ 4086225 w 4134435"/>
              <a:gd name="connsiteY4" fmla="*/ 924475 h 1109375"/>
              <a:gd name="connsiteX5" fmla="*/ 4090011 w 4134435"/>
              <a:gd name="connsiteY5" fmla="*/ 1094860 h 1109375"/>
              <a:gd name="connsiteX6" fmla="*/ 184900 w 4134435"/>
              <a:gd name="connsiteY6" fmla="*/ 1109375 h 1109375"/>
              <a:gd name="connsiteX7" fmla="*/ 0 w 4134435"/>
              <a:gd name="connsiteY7" fmla="*/ 924475 h 1109375"/>
              <a:gd name="connsiteX8" fmla="*/ 0 w 4134435"/>
              <a:gd name="connsiteY8" fmla="*/ 184900 h 1109375"/>
              <a:gd name="connsiteX0" fmla="*/ 0 w 4097422"/>
              <a:gd name="connsiteY0" fmla="*/ 184900 h 1109375"/>
              <a:gd name="connsiteX1" fmla="*/ 184900 w 4097422"/>
              <a:gd name="connsiteY1" fmla="*/ 0 h 1109375"/>
              <a:gd name="connsiteX2" fmla="*/ 4017439 w 4097422"/>
              <a:gd name="connsiteY2" fmla="*/ 0 h 1109375"/>
              <a:gd name="connsiteX3" fmla="*/ 4086225 w 4097422"/>
              <a:gd name="connsiteY3" fmla="*/ 184900 h 1109375"/>
              <a:gd name="connsiteX4" fmla="*/ 4086225 w 4097422"/>
              <a:gd name="connsiteY4" fmla="*/ 924475 h 1109375"/>
              <a:gd name="connsiteX5" fmla="*/ 4031954 w 4097422"/>
              <a:gd name="connsiteY5" fmla="*/ 1094860 h 1109375"/>
              <a:gd name="connsiteX6" fmla="*/ 184900 w 4097422"/>
              <a:gd name="connsiteY6" fmla="*/ 1109375 h 1109375"/>
              <a:gd name="connsiteX7" fmla="*/ 0 w 4097422"/>
              <a:gd name="connsiteY7" fmla="*/ 924475 h 1109375"/>
              <a:gd name="connsiteX8" fmla="*/ 0 w 4097422"/>
              <a:gd name="connsiteY8" fmla="*/ 184900 h 1109375"/>
              <a:gd name="connsiteX0" fmla="*/ 0 w 4113982"/>
              <a:gd name="connsiteY0" fmla="*/ 184900 h 1109375"/>
              <a:gd name="connsiteX1" fmla="*/ 184900 w 4113982"/>
              <a:gd name="connsiteY1" fmla="*/ 0 h 1109375"/>
              <a:gd name="connsiteX2" fmla="*/ 4060982 w 4113982"/>
              <a:gd name="connsiteY2" fmla="*/ 0 h 1109375"/>
              <a:gd name="connsiteX3" fmla="*/ 4086225 w 4113982"/>
              <a:gd name="connsiteY3" fmla="*/ 184900 h 1109375"/>
              <a:gd name="connsiteX4" fmla="*/ 4086225 w 4113982"/>
              <a:gd name="connsiteY4" fmla="*/ 924475 h 1109375"/>
              <a:gd name="connsiteX5" fmla="*/ 4031954 w 4113982"/>
              <a:gd name="connsiteY5" fmla="*/ 1094860 h 1109375"/>
              <a:gd name="connsiteX6" fmla="*/ 184900 w 4113982"/>
              <a:gd name="connsiteY6" fmla="*/ 1109375 h 1109375"/>
              <a:gd name="connsiteX7" fmla="*/ 0 w 4113982"/>
              <a:gd name="connsiteY7" fmla="*/ 924475 h 1109375"/>
              <a:gd name="connsiteX8" fmla="*/ 0 w 4113982"/>
              <a:gd name="connsiteY8" fmla="*/ 184900 h 1109375"/>
              <a:gd name="connsiteX0" fmla="*/ 0 w 4123840"/>
              <a:gd name="connsiteY0" fmla="*/ 184900 h 1109375"/>
              <a:gd name="connsiteX1" fmla="*/ 184900 w 4123840"/>
              <a:gd name="connsiteY1" fmla="*/ 0 h 1109375"/>
              <a:gd name="connsiteX2" fmla="*/ 4060982 w 4123840"/>
              <a:gd name="connsiteY2" fmla="*/ 0 h 1109375"/>
              <a:gd name="connsiteX3" fmla="*/ 4086225 w 4123840"/>
              <a:gd name="connsiteY3" fmla="*/ 184900 h 1109375"/>
              <a:gd name="connsiteX4" fmla="*/ 4086225 w 4123840"/>
              <a:gd name="connsiteY4" fmla="*/ 924475 h 1109375"/>
              <a:gd name="connsiteX5" fmla="*/ 4075497 w 4123840"/>
              <a:gd name="connsiteY5" fmla="*/ 1094860 h 1109375"/>
              <a:gd name="connsiteX6" fmla="*/ 184900 w 4123840"/>
              <a:gd name="connsiteY6" fmla="*/ 1109375 h 1109375"/>
              <a:gd name="connsiteX7" fmla="*/ 0 w 4123840"/>
              <a:gd name="connsiteY7" fmla="*/ 924475 h 1109375"/>
              <a:gd name="connsiteX8" fmla="*/ 0 w 4123840"/>
              <a:gd name="connsiteY8" fmla="*/ 184900 h 1109375"/>
              <a:gd name="connsiteX0" fmla="*/ 0 w 4356103"/>
              <a:gd name="connsiteY0" fmla="*/ 184900 h 1109375"/>
              <a:gd name="connsiteX1" fmla="*/ 184900 w 4356103"/>
              <a:gd name="connsiteY1" fmla="*/ 0 h 1109375"/>
              <a:gd name="connsiteX2" fmla="*/ 4060982 w 4356103"/>
              <a:gd name="connsiteY2" fmla="*/ 0 h 1109375"/>
              <a:gd name="connsiteX3" fmla="*/ 4086225 w 4356103"/>
              <a:gd name="connsiteY3" fmla="*/ 924475 h 1109375"/>
              <a:gd name="connsiteX4" fmla="*/ 4075497 w 4356103"/>
              <a:gd name="connsiteY4" fmla="*/ 1094860 h 1109375"/>
              <a:gd name="connsiteX5" fmla="*/ 184900 w 4356103"/>
              <a:gd name="connsiteY5" fmla="*/ 1109375 h 1109375"/>
              <a:gd name="connsiteX6" fmla="*/ 0 w 4356103"/>
              <a:gd name="connsiteY6" fmla="*/ 924475 h 1109375"/>
              <a:gd name="connsiteX7" fmla="*/ 0 w 4356103"/>
              <a:gd name="connsiteY7" fmla="*/ 184900 h 1109375"/>
              <a:gd name="connsiteX0" fmla="*/ 0 w 4553708"/>
              <a:gd name="connsiteY0" fmla="*/ 184900 h 1109375"/>
              <a:gd name="connsiteX1" fmla="*/ 184900 w 4553708"/>
              <a:gd name="connsiteY1" fmla="*/ 0 h 1109375"/>
              <a:gd name="connsiteX2" fmla="*/ 4060982 w 4553708"/>
              <a:gd name="connsiteY2" fmla="*/ 0 h 1109375"/>
              <a:gd name="connsiteX3" fmla="*/ 4075497 w 4553708"/>
              <a:gd name="connsiteY3" fmla="*/ 1094860 h 1109375"/>
              <a:gd name="connsiteX4" fmla="*/ 184900 w 4553708"/>
              <a:gd name="connsiteY4" fmla="*/ 1109375 h 1109375"/>
              <a:gd name="connsiteX5" fmla="*/ 0 w 4553708"/>
              <a:gd name="connsiteY5" fmla="*/ 924475 h 1109375"/>
              <a:gd name="connsiteX6" fmla="*/ 0 w 4553708"/>
              <a:gd name="connsiteY6" fmla="*/ 184900 h 1109375"/>
              <a:gd name="connsiteX0" fmla="*/ 0 w 4360482"/>
              <a:gd name="connsiteY0" fmla="*/ 184900 h 1109375"/>
              <a:gd name="connsiteX1" fmla="*/ 184900 w 4360482"/>
              <a:gd name="connsiteY1" fmla="*/ 0 h 1109375"/>
              <a:gd name="connsiteX2" fmla="*/ 4060982 w 4360482"/>
              <a:gd name="connsiteY2" fmla="*/ 0 h 1109375"/>
              <a:gd name="connsiteX3" fmla="*/ 4075497 w 4360482"/>
              <a:gd name="connsiteY3" fmla="*/ 1094860 h 1109375"/>
              <a:gd name="connsiteX4" fmla="*/ 184900 w 4360482"/>
              <a:gd name="connsiteY4" fmla="*/ 1109375 h 1109375"/>
              <a:gd name="connsiteX5" fmla="*/ 0 w 4360482"/>
              <a:gd name="connsiteY5" fmla="*/ 924475 h 1109375"/>
              <a:gd name="connsiteX6" fmla="*/ 0 w 4360482"/>
              <a:gd name="connsiteY6" fmla="*/ 184900 h 1109375"/>
              <a:gd name="connsiteX0" fmla="*/ 0 w 4075497"/>
              <a:gd name="connsiteY0" fmla="*/ 184900 h 1109375"/>
              <a:gd name="connsiteX1" fmla="*/ 184900 w 4075497"/>
              <a:gd name="connsiteY1" fmla="*/ 0 h 1109375"/>
              <a:gd name="connsiteX2" fmla="*/ 4060982 w 4075497"/>
              <a:gd name="connsiteY2" fmla="*/ 0 h 1109375"/>
              <a:gd name="connsiteX3" fmla="*/ 4075497 w 4075497"/>
              <a:gd name="connsiteY3" fmla="*/ 1094860 h 1109375"/>
              <a:gd name="connsiteX4" fmla="*/ 184900 w 4075497"/>
              <a:gd name="connsiteY4" fmla="*/ 1109375 h 1109375"/>
              <a:gd name="connsiteX5" fmla="*/ 0 w 4075497"/>
              <a:gd name="connsiteY5" fmla="*/ 924475 h 1109375"/>
              <a:gd name="connsiteX6" fmla="*/ 0 w 4075497"/>
              <a:gd name="connsiteY6" fmla="*/ 184900 h 1109375"/>
              <a:gd name="connsiteX0" fmla="*/ 0 w 4080032"/>
              <a:gd name="connsiteY0" fmla="*/ 184900 h 1109375"/>
              <a:gd name="connsiteX1" fmla="*/ 184900 w 4080032"/>
              <a:gd name="connsiteY1" fmla="*/ 0 h 1109375"/>
              <a:gd name="connsiteX2" fmla="*/ 4080032 w 4080032"/>
              <a:gd name="connsiteY2" fmla="*/ 0 h 1109375"/>
              <a:gd name="connsiteX3" fmla="*/ 4075497 w 4080032"/>
              <a:gd name="connsiteY3" fmla="*/ 1094860 h 1109375"/>
              <a:gd name="connsiteX4" fmla="*/ 184900 w 4080032"/>
              <a:gd name="connsiteY4" fmla="*/ 1109375 h 1109375"/>
              <a:gd name="connsiteX5" fmla="*/ 0 w 4080032"/>
              <a:gd name="connsiteY5" fmla="*/ 924475 h 1109375"/>
              <a:gd name="connsiteX6" fmla="*/ 0 w 4080032"/>
              <a:gd name="connsiteY6" fmla="*/ 184900 h 1109375"/>
              <a:gd name="connsiteX0" fmla="*/ 0 w 4085212"/>
              <a:gd name="connsiteY0" fmla="*/ 184900 h 1109375"/>
              <a:gd name="connsiteX1" fmla="*/ 184900 w 4085212"/>
              <a:gd name="connsiteY1" fmla="*/ 0 h 1109375"/>
              <a:gd name="connsiteX2" fmla="*/ 4080032 w 4085212"/>
              <a:gd name="connsiteY2" fmla="*/ 0 h 1109375"/>
              <a:gd name="connsiteX3" fmla="*/ 4085022 w 4085212"/>
              <a:gd name="connsiteY3" fmla="*/ 1098035 h 1109375"/>
              <a:gd name="connsiteX4" fmla="*/ 184900 w 4085212"/>
              <a:gd name="connsiteY4" fmla="*/ 1109375 h 1109375"/>
              <a:gd name="connsiteX5" fmla="*/ 0 w 4085212"/>
              <a:gd name="connsiteY5" fmla="*/ 924475 h 1109375"/>
              <a:gd name="connsiteX6" fmla="*/ 0 w 4085212"/>
              <a:gd name="connsiteY6" fmla="*/ 184900 h 1109375"/>
              <a:gd name="connsiteX0" fmla="*/ 0 w 4086382"/>
              <a:gd name="connsiteY0" fmla="*/ 184900 h 1109375"/>
              <a:gd name="connsiteX1" fmla="*/ 184900 w 4086382"/>
              <a:gd name="connsiteY1" fmla="*/ 0 h 1109375"/>
              <a:gd name="connsiteX2" fmla="*/ 4086382 w 4086382"/>
              <a:gd name="connsiteY2" fmla="*/ 0 h 1109375"/>
              <a:gd name="connsiteX3" fmla="*/ 4085022 w 4086382"/>
              <a:gd name="connsiteY3" fmla="*/ 1098035 h 1109375"/>
              <a:gd name="connsiteX4" fmla="*/ 184900 w 4086382"/>
              <a:gd name="connsiteY4" fmla="*/ 1109375 h 1109375"/>
              <a:gd name="connsiteX5" fmla="*/ 0 w 4086382"/>
              <a:gd name="connsiteY5" fmla="*/ 924475 h 1109375"/>
              <a:gd name="connsiteX6" fmla="*/ 0 w 4086382"/>
              <a:gd name="connsiteY6" fmla="*/ 184900 h 110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6382" h="1109375">
                <a:moveTo>
                  <a:pt x="0" y="184900"/>
                </a:moveTo>
                <a:cubicBezTo>
                  <a:pt x="0" y="82783"/>
                  <a:pt x="82783" y="0"/>
                  <a:pt x="184900" y="0"/>
                </a:cubicBezTo>
                <a:lnTo>
                  <a:pt x="4086382" y="0"/>
                </a:lnTo>
                <a:cubicBezTo>
                  <a:pt x="4084870" y="364953"/>
                  <a:pt x="4086534" y="733082"/>
                  <a:pt x="4085022" y="1098035"/>
                </a:cubicBezTo>
                <a:lnTo>
                  <a:pt x="184900" y="1109375"/>
                </a:lnTo>
                <a:cubicBezTo>
                  <a:pt x="82783" y="1109375"/>
                  <a:pt x="0" y="1026592"/>
                  <a:pt x="0" y="924475"/>
                </a:cubicBezTo>
                <a:lnTo>
                  <a:pt x="0" y="184900"/>
                </a:ln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F0DA83FB-E71B-C409-23CD-4E63E641F2A5}"/>
              </a:ext>
            </a:extLst>
          </p:cNvPr>
          <p:cNvSpPr txBox="1"/>
          <p:nvPr/>
        </p:nvSpPr>
        <p:spPr>
          <a:xfrm>
            <a:off x="706340" y="1238255"/>
            <a:ext cx="3128229" cy="461665"/>
          </a:xfrm>
          <a:prstGeom prst="rect">
            <a:avLst/>
          </a:prstGeom>
          <a:noFill/>
        </p:spPr>
        <p:txBody>
          <a:bodyPr wrap="none" rtlCol="0">
            <a:spAutoFit/>
          </a:bodyPr>
          <a:lstStyle/>
          <a:p>
            <a:r>
              <a:rPr lang="fr-FR" sz="2400" dirty="0">
                <a:solidFill>
                  <a:schemeClr val="bg1"/>
                </a:solidFill>
                <a:latin typeface="Aptos SemiBold" panose="020B0004020202020204" pitchFamily="34" charset="0"/>
              </a:rPr>
              <a:t>RECOMMANDATIONS</a:t>
            </a:r>
          </a:p>
        </p:txBody>
      </p:sp>
      <p:sp>
        <p:nvSpPr>
          <p:cNvPr id="9" name="Rectangle 8">
            <a:extLst>
              <a:ext uri="{FF2B5EF4-FFF2-40B4-BE49-F238E27FC236}">
                <a16:creationId xmlns:a16="http://schemas.microsoft.com/office/drawing/2014/main" id="{2D6B058C-60CD-1C9C-932A-B94BC216281B}"/>
              </a:ext>
            </a:extLst>
          </p:cNvPr>
          <p:cNvSpPr/>
          <p:nvPr/>
        </p:nvSpPr>
        <p:spPr>
          <a:xfrm>
            <a:off x="19147797" y="27286492"/>
            <a:ext cx="900000" cy="90000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13323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992E5EF8-9BE5-9B06-6C6E-BF4969BA8495}"/>
              </a:ext>
            </a:extLst>
          </p:cNvPr>
          <p:cNvGrpSpPr/>
          <p:nvPr>
            <p:custDataLst>
              <p:tags r:id="rId1"/>
            </p:custDataLst>
          </p:nvPr>
        </p:nvGrpSpPr>
        <p:grpSpPr>
          <a:xfrm>
            <a:off x="899437" y="2758822"/>
            <a:ext cx="19026863" cy="718437"/>
            <a:chOff x="684322" y="9062936"/>
            <a:chExt cx="19026863" cy="718437"/>
          </a:xfrm>
        </p:grpSpPr>
        <p:cxnSp>
          <p:nvCxnSpPr>
            <p:cNvPr id="4" name="Connecteur droit 3">
              <a:extLst>
                <a:ext uri="{FF2B5EF4-FFF2-40B4-BE49-F238E27FC236}">
                  <a16:creationId xmlns:a16="http://schemas.microsoft.com/office/drawing/2014/main" id="{71ED9102-4339-CFCA-74E6-E1242A53373F}"/>
                </a:ext>
              </a:extLst>
            </p:cNvPr>
            <p:cNvCxnSpPr>
              <a:cxnSpLocks/>
            </p:cNvCxnSpPr>
            <p:nvPr/>
          </p:nvCxnSpPr>
          <p:spPr>
            <a:xfrm>
              <a:off x="1576508" y="9762323"/>
              <a:ext cx="18134677"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2F82D882-E677-416E-D40C-BC0B485B3284}"/>
                </a:ext>
              </a:extLst>
            </p:cNvPr>
            <p:cNvGrpSpPr/>
            <p:nvPr/>
          </p:nvGrpSpPr>
          <p:grpSpPr>
            <a:xfrm>
              <a:off x="684322" y="9062936"/>
              <a:ext cx="8518459" cy="718437"/>
              <a:chOff x="684322" y="9062936"/>
              <a:chExt cx="8518459" cy="718437"/>
            </a:xfrm>
          </p:grpSpPr>
          <p:sp>
            <p:nvSpPr>
              <p:cNvPr id="10" name="ZoneTexte 9">
                <a:extLst>
                  <a:ext uri="{FF2B5EF4-FFF2-40B4-BE49-F238E27FC236}">
                    <a16:creationId xmlns:a16="http://schemas.microsoft.com/office/drawing/2014/main" id="{3629E69C-3B90-E64E-0DA9-F11BBC8B940B}"/>
                  </a:ext>
                </a:extLst>
              </p:cNvPr>
              <p:cNvSpPr txBox="1"/>
              <p:nvPr/>
            </p:nvSpPr>
            <p:spPr>
              <a:xfrm>
                <a:off x="1561769" y="9068232"/>
                <a:ext cx="7641012" cy="707886"/>
              </a:xfrm>
              <a:prstGeom prst="rect">
                <a:avLst/>
              </a:prstGeom>
              <a:solidFill>
                <a:schemeClr val="accent5"/>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4000" b="1" dirty="0">
                    <a:solidFill>
                      <a:schemeClr val="bg1"/>
                    </a:solidFill>
                    <a:highlight>
                      <a:srgbClr val="990033"/>
                    </a:highlight>
                    <a:latin typeface="Aptos" panose="020B0004020202020204" pitchFamily="34" charset="0"/>
                  </a:rPr>
                  <a:t> Recommandations spécifiques</a:t>
                </a:r>
              </a:p>
            </p:txBody>
          </p:sp>
          <p:sp>
            <p:nvSpPr>
              <p:cNvPr id="8" name="Rectangle 7">
                <a:extLst>
                  <a:ext uri="{FF2B5EF4-FFF2-40B4-BE49-F238E27FC236}">
                    <a16:creationId xmlns:a16="http://schemas.microsoft.com/office/drawing/2014/main" id="{3A6B2242-95A6-37EE-AF7A-F7E7CB2F5DF1}"/>
                  </a:ext>
                </a:extLst>
              </p:cNvPr>
              <p:cNvSpPr/>
              <p:nvPr/>
            </p:nvSpPr>
            <p:spPr>
              <a:xfrm>
                <a:off x="684322" y="9062936"/>
                <a:ext cx="606078" cy="718437"/>
              </a:xfrm>
              <a:prstGeom prst="rect">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dirty="0">
                    <a:latin typeface="Aptos" panose="020B0004020202020204" pitchFamily="34" charset="0"/>
                  </a:rPr>
                  <a:t>2</a:t>
                </a:r>
              </a:p>
            </p:txBody>
          </p:sp>
        </p:grpSp>
      </p:grpSp>
      <p:sp>
        <p:nvSpPr>
          <p:cNvPr id="12" name="ZoneTexte 11">
            <a:extLst>
              <a:ext uri="{FF2B5EF4-FFF2-40B4-BE49-F238E27FC236}">
                <a16:creationId xmlns:a16="http://schemas.microsoft.com/office/drawing/2014/main" id="{927A5800-A629-6B39-6770-BA1279FD1E9C}"/>
              </a:ext>
            </a:extLst>
          </p:cNvPr>
          <p:cNvSpPr txBox="1"/>
          <p:nvPr/>
        </p:nvSpPr>
        <p:spPr>
          <a:xfrm>
            <a:off x="1750339" y="4188526"/>
            <a:ext cx="18175962" cy="8457508"/>
          </a:xfrm>
          <a:prstGeom prst="rect">
            <a:avLst/>
          </a:prstGeom>
          <a:noFill/>
        </p:spPr>
        <p:txBody>
          <a:bodyPr wrap="square">
            <a:spAutoFit/>
          </a:bodyPr>
          <a:lstStyle/>
          <a:p>
            <a:pPr algn="just" rtl="0">
              <a:lnSpc>
                <a:spcPts val="4000"/>
              </a:lnSpc>
              <a:spcAft>
                <a:spcPts val="1800"/>
              </a:spcAft>
              <a:buNone/>
            </a:pPr>
            <a:r>
              <a:rPr lang="fr-FR" sz="3000" b="1" i="0" u="none" strike="noStrike" dirty="0">
                <a:solidFill>
                  <a:schemeClr val="accent5"/>
                </a:solidFill>
                <a:effectLst/>
                <a:latin typeface="Aptos" panose="020B0004020202020204" pitchFamily="34" charset="0"/>
              </a:rPr>
              <a:t>Recommandation </a:t>
            </a:r>
            <a:r>
              <a:rPr lang="fr-FR" sz="3000" b="1" i="0" u="none" strike="noStrike" dirty="0">
                <a:solidFill>
                  <a:schemeClr val="accent5"/>
                </a:solidFill>
                <a:effectLst/>
                <a:latin typeface="Aptos" panose="020B0004020202020204" pitchFamily="34" charset="0"/>
                <a:sym typeface="Wingdings 3" panose="05040102010807070707" pitchFamily="18" charset="2"/>
              </a:rPr>
              <a:t></a:t>
            </a:r>
            <a:r>
              <a:rPr lang="fr-FR" sz="3000" b="1" i="0" u="none" strike="noStrike" dirty="0">
                <a:effectLst/>
                <a:latin typeface="Aptos" panose="020B0004020202020204" pitchFamily="34" charset="0"/>
              </a:rPr>
              <a:t> Centres régionaux Psychotrauma </a:t>
            </a:r>
          </a:p>
          <a:p>
            <a:pPr algn="just" rtl="0">
              <a:lnSpc>
                <a:spcPts val="4000"/>
              </a:lnSpc>
              <a:buNone/>
            </a:pPr>
            <a:r>
              <a:rPr lang="fr-FR" sz="3000" dirty="0">
                <a:latin typeface="Aptos" panose="020B0004020202020204" pitchFamily="34" charset="0"/>
              </a:rPr>
              <a:t>Les quatre CRP ne sont pas spécifiquement mobilisés sur la question de l’asile et ces prises en charge restent marginales dans leurs pratiques. L’action des CRP sera déployée d’ici fin 2025 dans l’ensemble des départements de l’Occitanie. Il est recommandé que les futurs intervenants soient sensibilisés à l’accueil des personnes exilées, tant sur les enjeux interculturels que sur le travail avec un interprète.</a:t>
            </a:r>
          </a:p>
          <a:p>
            <a:pPr algn="just" rtl="0">
              <a:lnSpc>
                <a:spcPts val="4000"/>
              </a:lnSpc>
              <a:buNone/>
            </a:pPr>
            <a:endParaRPr lang="fr-FR" sz="3000" dirty="0">
              <a:solidFill>
                <a:srgbClr val="000000"/>
              </a:solidFill>
              <a:latin typeface="Aptos" panose="020B0004020202020204" pitchFamily="34" charset="0"/>
            </a:endParaRPr>
          </a:p>
          <a:p>
            <a:pPr algn="just">
              <a:lnSpc>
                <a:spcPts val="4000"/>
              </a:lnSpc>
              <a:spcBef>
                <a:spcPts val="1800"/>
              </a:spcBef>
              <a:spcAft>
                <a:spcPts val="1800"/>
              </a:spcAft>
            </a:pPr>
            <a:r>
              <a:rPr lang="fr-FR" sz="3000" b="1" dirty="0">
                <a:solidFill>
                  <a:schemeClr val="accent5"/>
                </a:solidFill>
                <a:latin typeface="Aptos" panose="020B0004020202020204" pitchFamily="34" charset="0"/>
              </a:rPr>
              <a:t>Recommandations </a:t>
            </a:r>
            <a:r>
              <a:rPr lang="fr-FR" sz="3000" b="1" dirty="0">
                <a:solidFill>
                  <a:schemeClr val="accent5"/>
                </a:solidFill>
                <a:latin typeface="Aptos" panose="020B0004020202020204" pitchFamily="34" charset="0"/>
                <a:sym typeface="Wingdings 3" panose="05040102010807070707" pitchFamily="18" charset="2"/>
              </a:rPr>
              <a:t></a:t>
            </a:r>
            <a:r>
              <a:rPr lang="fr-FR" sz="3000" b="1" dirty="0">
                <a:solidFill>
                  <a:schemeClr val="accent5"/>
                </a:solidFill>
                <a:latin typeface="Aptos" panose="020B0004020202020204" pitchFamily="34" charset="0"/>
              </a:rPr>
              <a:t> </a:t>
            </a:r>
            <a:r>
              <a:rPr lang="fr-FR" sz="3000" b="1" dirty="0">
                <a:latin typeface="Aptos" panose="020B0004020202020204" pitchFamily="34" charset="0"/>
              </a:rPr>
              <a:t>Psychologues Mesure 9</a:t>
            </a:r>
          </a:p>
          <a:p>
            <a:pPr algn="just" rtl="0">
              <a:lnSpc>
                <a:spcPts val="4000"/>
              </a:lnSpc>
              <a:buNone/>
            </a:pPr>
            <a:r>
              <a:rPr lang="fr-FR" sz="3000" dirty="0">
                <a:latin typeface="Aptos" panose="020B0004020202020204" pitchFamily="34" charset="0"/>
              </a:rPr>
              <a:t>Les psychologues Mesure 9 des assises de la santé mentale interviennent pour le soutien psychologique et/ou psychosocial des personnes hébergées et accompagnées en structures d’Accueil Hébergement Insertion (AHI). Ils ont également une mission de coordination entre professionnels des structures sociales et l’ensemble des acteurs du système de soins.</a:t>
            </a:r>
          </a:p>
          <a:p>
            <a:pPr algn="just" rtl="0">
              <a:lnSpc>
                <a:spcPts val="4000"/>
              </a:lnSpc>
              <a:buNone/>
            </a:pPr>
            <a:r>
              <a:rPr lang="fr-FR" sz="3000" dirty="0">
                <a:latin typeface="Aptos" panose="020B0004020202020204" pitchFamily="34" charset="0"/>
              </a:rPr>
              <a:t>Il est recommandé que ces psychologues soient sensibilisés à l’accueil des personnes exilées, notamment sur les dimensions interculturelles et le travail avec un interprète lors de temps groupaux. Il est également proposé qu’ils puissent participer, s’ils le souhaitent, aux séminaires cliniques mensuels proposés par le Centre Frantz Fanon.</a:t>
            </a:r>
          </a:p>
        </p:txBody>
      </p:sp>
      <p:grpSp>
        <p:nvGrpSpPr>
          <p:cNvPr id="2" name="Groupe 1">
            <a:extLst>
              <a:ext uri="{FF2B5EF4-FFF2-40B4-BE49-F238E27FC236}">
                <a16:creationId xmlns:a16="http://schemas.microsoft.com/office/drawing/2014/main" id="{5A4C414B-8992-042F-4D8F-7F5998C520F8}"/>
              </a:ext>
            </a:extLst>
          </p:cNvPr>
          <p:cNvGrpSpPr/>
          <p:nvPr>
            <p:custDataLst>
              <p:tags r:id="rId2"/>
            </p:custDataLst>
          </p:nvPr>
        </p:nvGrpSpPr>
        <p:grpSpPr>
          <a:xfrm>
            <a:off x="892809" y="13598176"/>
            <a:ext cx="19033491" cy="718437"/>
            <a:chOff x="684322" y="9062936"/>
            <a:chExt cx="19033491" cy="718437"/>
          </a:xfrm>
        </p:grpSpPr>
        <p:cxnSp>
          <p:nvCxnSpPr>
            <p:cNvPr id="6" name="Connecteur droit 5">
              <a:extLst>
                <a:ext uri="{FF2B5EF4-FFF2-40B4-BE49-F238E27FC236}">
                  <a16:creationId xmlns:a16="http://schemas.microsoft.com/office/drawing/2014/main" id="{3BD766BB-4353-8E17-BC77-5425C09469BE}"/>
                </a:ext>
              </a:extLst>
            </p:cNvPr>
            <p:cNvCxnSpPr>
              <a:cxnSpLocks/>
            </p:cNvCxnSpPr>
            <p:nvPr/>
          </p:nvCxnSpPr>
          <p:spPr>
            <a:xfrm>
              <a:off x="1576508" y="9762323"/>
              <a:ext cx="18141305"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7" name="Groupe 6">
              <a:extLst>
                <a:ext uri="{FF2B5EF4-FFF2-40B4-BE49-F238E27FC236}">
                  <a16:creationId xmlns:a16="http://schemas.microsoft.com/office/drawing/2014/main" id="{70D4CEBC-D389-AFF8-5CB3-EE6E8355EFFC}"/>
                </a:ext>
              </a:extLst>
            </p:cNvPr>
            <p:cNvGrpSpPr/>
            <p:nvPr/>
          </p:nvGrpSpPr>
          <p:grpSpPr>
            <a:xfrm>
              <a:off x="684322" y="9062936"/>
              <a:ext cx="11123144" cy="718437"/>
              <a:chOff x="684322" y="9062936"/>
              <a:chExt cx="11123144" cy="718437"/>
            </a:xfrm>
          </p:grpSpPr>
          <p:sp>
            <p:nvSpPr>
              <p:cNvPr id="11" name="ZoneTexte 10">
                <a:extLst>
                  <a:ext uri="{FF2B5EF4-FFF2-40B4-BE49-F238E27FC236}">
                    <a16:creationId xmlns:a16="http://schemas.microsoft.com/office/drawing/2014/main" id="{21A30A10-CFF7-C1C2-9A4A-ADB79135031B}"/>
                  </a:ext>
                </a:extLst>
              </p:cNvPr>
              <p:cNvSpPr txBox="1"/>
              <p:nvPr/>
            </p:nvSpPr>
            <p:spPr>
              <a:xfrm>
                <a:off x="1561769" y="9068232"/>
                <a:ext cx="10245697" cy="707886"/>
              </a:xfrm>
              <a:prstGeom prst="rect">
                <a:avLst/>
              </a:prstGeom>
              <a:solidFill>
                <a:schemeClr val="accent5"/>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4000" b="1" dirty="0">
                    <a:solidFill>
                      <a:schemeClr val="bg1"/>
                    </a:solidFill>
                    <a:highlight>
                      <a:srgbClr val="990033"/>
                    </a:highlight>
                    <a:latin typeface="Aptos" panose="020B0004020202020204" pitchFamily="34" charset="0"/>
                  </a:rPr>
                  <a:t> Les ressources manquantes des territoires</a:t>
                </a:r>
              </a:p>
            </p:txBody>
          </p:sp>
          <p:sp>
            <p:nvSpPr>
              <p:cNvPr id="13" name="Rectangle 12">
                <a:extLst>
                  <a:ext uri="{FF2B5EF4-FFF2-40B4-BE49-F238E27FC236}">
                    <a16:creationId xmlns:a16="http://schemas.microsoft.com/office/drawing/2014/main" id="{863185C6-5922-DB9F-8A3D-A98A8719DBF6}"/>
                  </a:ext>
                </a:extLst>
              </p:cNvPr>
              <p:cNvSpPr/>
              <p:nvPr/>
            </p:nvSpPr>
            <p:spPr>
              <a:xfrm>
                <a:off x="684322" y="9062936"/>
                <a:ext cx="606078" cy="718437"/>
              </a:xfrm>
              <a:prstGeom prst="rect">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dirty="0">
                    <a:latin typeface="Aptos" panose="020B0004020202020204" pitchFamily="34" charset="0"/>
                  </a:rPr>
                  <a:t>3</a:t>
                </a:r>
              </a:p>
            </p:txBody>
          </p:sp>
        </p:grpSp>
      </p:grpSp>
      <p:sp>
        <p:nvSpPr>
          <p:cNvPr id="17" name="ZoneTexte 16">
            <a:extLst>
              <a:ext uri="{FF2B5EF4-FFF2-40B4-BE49-F238E27FC236}">
                <a16:creationId xmlns:a16="http://schemas.microsoft.com/office/drawing/2014/main" id="{570AE64C-7B1C-E3F3-2263-489F873E87AA}"/>
              </a:ext>
            </a:extLst>
          </p:cNvPr>
          <p:cNvSpPr txBox="1"/>
          <p:nvPr/>
        </p:nvSpPr>
        <p:spPr>
          <a:xfrm>
            <a:off x="1750338" y="15001662"/>
            <a:ext cx="18175963" cy="2635401"/>
          </a:xfrm>
          <a:prstGeom prst="rect">
            <a:avLst/>
          </a:prstGeom>
          <a:noFill/>
        </p:spPr>
        <p:txBody>
          <a:bodyPr wrap="square">
            <a:spAutoFit/>
          </a:bodyPr>
          <a:lstStyle/>
          <a:p>
            <a:pPr algn="just">
              <a:lnSpc>
                <a:spcPts val="4000"/>
              </a:lnSpc>
            </a:pPr>
            <a:r>
              <a:rPr lang="fr-FR" sz="3000" dirty="0">
                <a:latin typeface="Aptos" panose="020B0004020202020204" pitchFamily="34" charset="0"/>
              </a:rPr>
              <a:t>Dans les questionnaires, les répondants ont pu exprimer les ressources qui sont manquantes, selon eux, sur leur territoire pour répondre aux besoins en santé mentale. </a:t>
            </a:r>
          </a:p>
          <a:p>
            <a:pPr algn="just">
              <a:lnSpc>
                <a:spcPts val="4000"/>
              </a:lnSpc>
            </a:pPr>
            <a:r>
              <a:rPr lang="fr-FR" sz="3000" dirty="0">
                <a:latin typeface="Aptos" panose="020B0004020202020204" pitchFamily="34" charset="0"/>
              </a:rPr>
              <a:t>Plus précisément, voici ce qu’ils expriment concernant leurs besoins, et qui peut être repris en tant que recommandations. </a:t>
            </a:r>
          </a:p>
          <a:p>
            <a:pPr algn="just">
              <a:lnSpc>
                <a:spcPts val="4000"/>
              </a:lnSpc>
            </a:pPr>
            <a:endParaRPr lang="fr-FR" sz="3000" dirty="0">
              <a:latin typeface="Aptos" panose="020B0004020202020204" pitchFamily="34" charset="0"/>
            </a:endParaRPr>
          </a:p>
        </p:txBody>
      </p:sp>
      <p:sp>
        <p:nvSpPr>
          <p:cNvPr id="14" name="ZoneTexte 13">
            <a:extLst>
              <a:ext uri="{FF2B5EF4-FFF2-40B4-BE49-F238E27FC236}">
                <a16:creationId xmlns:a16="http://schemas.microsoft.com/office/drawing/2014/main" id="{B05FEDEF-6011-0AD5-1C6C-86BF23313564}"/>
              </a:ext>
            </a:extLst>
          </p:cNvPr>
          <p:cNvSpPr txBox="1"/>
          <p:nvPr/>
        </p:nvSpPr>
        <p:spPr>
          <a:xfrm>
            <a:off x="1335827" y="29060553"/>
            <a:ext cx="18711970" cy="938719"/>
          </a:xfrm>
          <a:prstGeom prst="rect">
            <a:avLst/>
          </a:prstGeom>
          <a:noFill/>
        </p:spPr>
        <p:txBody>
          <a:bodyPr wrap="square">
            <a:spAutoFit/>
          </a:bodyPr>
          <a:lstStyle/>
          <a:p>
            <a:pPr algn="ctr">
              <a:spcAft>
                <a:spcPts val="1200"/>
              </a:spcAft>
            </a:pPr>
            <a:r>
              <a:rPr lang="fr-FR" sz="2100" dirty="0" err="1">
                <a:solidFill>
                  <a:schemeClr val="tx2">
                    <a:lumMod val="60000"/>
                    <a:lumOff val="40000"/>
                  </a:schemeClr>
                </a:solidFill>
              </a:rPr>
              <a:t>Creai</a:t>
            </a:r>
            <a:r>
              <a:rPr lang="fr-FR" sz="2100" dirty="0">
                <a:solidFill>
                  <a:schemeClr val="tx2">
                    <a:lumMod val="60000"/>
                    <a:lumOff val="40000"/>
                  </a:schemeClr>
                </a:solidFill>
              </a:rPr>
              <a:t>-ORS Occitanie/Centre Frantz Fanon </a:t>
            </a:r>
            <a:r>
              <a:rPr lang="fr-FR" sz="2100" dirty="0">
                <a:solidFill>
                  <a:schemeClr val="tx2">
                    <a:lumMod val="60000"/>
                    <a:lumOff val="40000"/>
                  </a:schemeClr>
                </a:solidFill>
                <a:sym typeface="Wingdings" panose="05000000000000000000" pitchFamily="2" charset="2"/>
              </a:rPr>
              <a:t></a:t>
            </a:r>
            <a:r>
              <a:rPr lang="fr-FR" sz="2100" dirty="0">
                <a:solidFill>
                  <a:schemeClr val="tx2">
                    <a:lumMod val="60000"/>
                    <a:lumOff val="40000"/>
                  </a:schemeClr>
                </a:solidFill>
              </a:rPr>
              <a:t> La santé mentale des demandeurs d'asile et des BPI en Occitanie </a:t>
            </a:r>
            <a:r>
              <a:rPr lang="fr-FR" sz="2100" dirty="0">
                <a:solidFill>
                  <a:schemeClr val="tx2">
                    <a:lumMod val="60000"/>
                    <a:lumOff val="40000"/>
                  </a:schemeClr>
                </a:solidFill>
                <a:sym typeface="Wingdings" panose="05000000000000000000" pitchFamily="2" charset="2"/>
              </a:rPr>
              <a:t> Recommandations</a:t>
            </a:r>
            <a:r>
              <a:rPr lang="fr-FR" sz="2100" dirty="0">
                <a:solidFill>
                  <a:schemeClr val="tx2">
                    <a:lumMod val="60000"/>
                    <a:lumOff val="40000"/>
                  </a:schemeClr>
                </a:solidFill>
              </a:rPr>
              <a:t> </a:t>
            </a:r>
            <a:r>
              <a:rPr lang="fr-FR" sz="2100" dirty="0">
                <a:solidFill>
                  <a:schemeClr val="tx2">
                    <a:lumMod val="60000"/>
                    <a:lumOff val="40000"/>
                  </a:schemeClr>
                </a:solidFill>
                <a:sym typeface="Wingdings" panose="05000000000000000000" pitchFamily="2" charset="2"/>
              </a:rPr>
              <a:t></a:t>
            </a:r>
            <a:r>
              <a:rPr lang="fr-FR" sz="2100" dirty="0">
                <a:solidFill>
                  <a:schemeClr val="tx2">
                    <a:lumMod val="60000"/>
                    <a:lumOff val="40000"/>
                  </a:schemeClr>
                </a:solidFill>
              </a:rPr>
              <a:t> 2025</a:t>
            </a:r>
          </a:p>
          <a:p>
            <a:pPr algn="ctr"/>
            <a:r>
              <a:rPr lang="fr-FR" sz="2400" noProof="0" dirty="0">
                <a:solidFill>
                  <a:schemeClr val="accent5"/>
                </a:solidFill>
              </a:rPr>
              <a:t>– 3 –</a:t>
            </a:r>
          </a:p>
        </p:txBody>
      </p:sp>
      <p:sp>
        <p:nvSpPr>
          <p:cNvPr id="20" name="ZoneTexte 19">
            <a:extLst>
              <a:ext uri="{FF2B5EF4-FFF2-40B4-BE49-F238E27FC236}">
                <a16:creationId xmlns:a16="http://schemas.microsoft.com/office/drawing/2014/main" id="{8A2B8371-9B08-42AF-EA66-16FEFEF89F9E}"/>
              </a:ext>
            </a:extLst>
          </p:cNvPr>
          <p:cNvSpPr txBox="1"/>
          <p:nvPr/>
        </p:nvSpPr>
        <p:spPr>
          <a:xfrm>
            <a:off x="1750338" y="17792588"/>
            <a:ext cx="18175962" cy="8878540"/>
          </a:xfrm>
          <a:prstGeom prst="rect">
            <a:avLst/>
          </a:prstGeom>
          <a:solidFill>
            <a:srgbClr val="EBEFF1"/>
          </a:solidFill>
        </p:spPr>
        <p:txBody>
          <a:bodyPr wrap="square" lIns="360000" tIns="432000" rIns="360000" bIns="432000">
            <a:spAutoFit/>
          </a:bodyPr>
          <a:lstStyle/>
          <a:p>
            <a:pPr algn="just">
              <a:lnSpc>
                <a:spcPts val="4000"/>
              </a:lnSpc>
              <a:spcAft>
                <a:spcPts val="1800"/>
              </a:spcAft>
            </a:pPr>
            <a:r>
              <a:rPr lang="fr-FR" sz="3200" dirty="0">
                <a:solidFill>
                  <a:schemeClr val="tx1">
                    <a:lumMod val="50000"/>
                  </a:schemeClr>
                </a:solidFill>
                <a:latin typeface="Aptos Light" panose="020B0004020202020204" pitchFamily="34" charset="0"/>
              </a:rPr>
              <a:t>RÉPONSES DES OPÉRATEURS AGIR </a:t>
            </a:r>
          </a:p>
          <a:p>
            <a:pPr algn="just">
              <a:lnSpc>
                <a:spcPts val="4000"/>
              </a:lnSpc>
              <a:spcAft>
                <a:spcPts val="600"/>
              </a:spcAft>
            </a:pPr>
            <a:r>
              <a:rPr lang="fr-FR" sz="3000" dirty="0">
                <a:latin typeface="Aptos" panose="020B0004020202020204" pitchFamily="34" charset="0"/>
              </a:rPr>
              <a:t>Au total, huit opérateurs affirment que des acteurs ou ressources sont manquants sur le territoire.</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latin typeface="Aptos" panose="020B0004020202020204" pitchFamily="34" charset="0"/>
              </a:rPr>
              <a:t>Ariège (09) : </a:t>
            </a:r>
            <a:r>
              <a:rPr lang="fr-FR" sz="3000" dirty="0">
                <a:latin typeface="Aptos" panose="020B0004020202020204" pitchFamily="34" charset="0"/>
              </a:rPr>
              <a:t>Manque de médecins généralistes et de professionnels autour de la santé mentale (y compris spécialisés dans l'interculturalité).</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latin typeface="Aptos" panose="020B0004020202020204" pitchFamily="34" charset="0"/>
              </a:rPr>
              <a:t>Aude (11) : </a:t>
            </a:r>
            <a:r>
              <a:rPr lang="fr-FR" sz="3000" dirty="0">
                <a:latin typeface="Aptos" panose="020B0004020202020204" pitchFamily="34" charset="0"/>
              </a:rPr>
              <a:t>PASS psy, PASS dentaire, service psy développé ainsi que les EMPP, etc.</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latin typeface="Aptos" panose="020B0004020202020204" pitchFamily="34" charset="0"/>
              </a:rPr>
              <a:t>Aveyron (12) : </a:t>
            </a:r>
            <a:r>
              <a:rPr lang="fr-FR" sz="3000" dirty="0">
                <a:latin typeface="Aptos" panose="020B0004020202020204" pitchFamily="34" charset="0"/>
              </a:rPr>
              <a:t>Une clinique de l'exil.</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latin typeface="Aptos" panose="020B0004020202020204" pitchFamily="34" charset="0"/>
              </a:rPr>
              <a:t>Haute-Garonne (31) </a:t>
            </a:r>
            <a:r>
              <a:rPr lang="fr-FR" sz="3000" dirty="0">
                <a:latin typeface="Aptos" panose="020B0004020202020204" pitchFamily="34" charset="0"/>
              </a:rPr>
              <a:t>: Centre spécialisé dans la prise en charge des troubles pour les personnes exilées.</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latin typeface="Aptos" panose="020B0004020202020204" pitchFamily="34" charset="0"/>
              </a:rPr>
              <a:t>Hérault (34) :</a:t>
            </a:r>
            <a:r>
              <a:rPr lang="fr-FR" sz="3000" dirty="0">
                <a:latin typeface="Aptos" panose="020B0004020202020204" pitchFamily="34" charset="0"/>
              </a:rPr>
              <a:t> Médiation santé, possibilité de recourir à de l'interprétariat, ressources d'aller vers.</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spc="-50" dirty="0">
                <a:latin typeface="Aptos" panose="020B0004020202020204" pitchFamily="34" charset="0"/>
              </a:rPr>
              <a:t>Pyrénées-Orientales (66) : </a:t>
            </a:r>
            <a:r>
              <a:rPr lang="fr-FR" sz="3000" spc="-50" dirty="0">
                <a:latin typeface="Aptos" panose="020B0004020202020204" pitchFamily="34" charset="0"/>
              </a:rPr>
              <a:t>Urgences psychiatriques, manque de médecins (traitants, psychiatres, dans les CMP).</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latin typeface="Aptos" panose="020B0004020202020204" pitchFamily="34" charset="0"/>
              </a:rPr>
              <a:t>Tarn (81)</a:t>
            </a:r>
            <a:r>
              <a:rPr lang="fr-FR" sz="3000" dirty="0">
                <a:latin typeface="Aptos" panose="020B0004020202020204" pitchFamily="34" charset="0"/>
              </a:rPr>
              <a:t> : Plus de psychiatres et médecins généralistes.</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latin typeface="Aptos" panose="020B0004020202020204" pitchFamily="34" charset="0"/>
              </a:rPr>
              <a:t>Tarn et Garonne (82) : </a:t>
            </a:r>
            <a:r>
              <a:rPr lang="fr-FR" sz="3000" dirty="0">
                <a:latin typeface="Aptos" panose="020B0004020202020204" pitchFamily="34" charset="0"/>
              </a:rPr>
              <a:t>Ressource dédiée sur la prise en charge des problématiques en santé mentale de publics migrants (modèle Frantz Fanon, Lyon, Bordeaux), absente à Toulouse et Montauban à ce jour.</a:t>
            </a:r>
          </a:p>
        </p:txBody>
      </p:sp>
      <p:sp>
        <p:nvSpPr>
          <p:cNvPr id="5" name="Rectangle : coins arrondis 20">
            <a:extLst>
              <a:ext uri="{FF2B5EF4-FFF2-40B4-BE49-F238E27FC236}">
                <a16:creationId xmlns:a16="http://schemas.microsoft.com/office/drawing/2014/main" id="{33108596-6811-F3D5-2CFA-40E67DEC53E2}"/>
              </a:ext>
            </a:extLst>
          </p:cNvPr>
          <p:cNvSpPr/>
          <p:nvPr/>
        </p:nvSpPr>
        <p:spPr>
          <a:xfrm>
            <a:off x="17297402" y="914400"/>
            <a:ext cx="4086382" cy="1109375"/>
          </a:xfrm>
          <a:custGeom>
            <a:avLst/>
            <a:gdLst>
              <a:gd name="connsiteX0" fmla="*/ 0 w 4086225"/>
              <a:gd name="connsiteY0" fmla="*/ 184900 h 1109375"/>
              <a:gd name="connsiteX1" fmla="*/ 184900 w 4086225"/>
              <a:gd name="connsiteY1" fmla="*/ 0 h 1109375"/>
              <a:gd name="connsiteX2" fmla="*/ 3901325 w 4086225"/>
              <a:gd name="connsiteY2" fmla="*/ 0 h 1109375"/>
              <a:gd name="connsiteX3" fmla="*/ 4086225 w 4086225"/>
              <a:gd name="connsiteY3" fmla="*/ 184900 h 1109375"/>
              <a:gd name="connsiteX4" fmla="*/ 4086225 w 4086225"/>
              <a:gd name="connsiteY4" fmla="*/ 924475 h 1109375"/>
              <a:gd name="connsiteX5" fmla="*/ 3901325 w 4086225"/>
              <a:gd name="connsiteY5" fmla="*/ 1109375 h 1109375"/>
              <a:gd name="connsiteX6" fmla="*/ 184900 w 4086225"/>
              <a:gd name="connsiteY6" fmla="*/ 1109375 h 1109375"/>
              <a:gd name="connsiteX7" fmla="*/ 0 w 4086225"/>
              <a:gd name="connsiteY7" fmla="*/ 924475 h 1109375"/>
              <a:gd name="connsiteX8" fmla="*/ 0 w 4086225"/>
              <a:gd name="connsiteY8" fmla="*/ 184900 h 1109375"/>
              <a:gd name="connsiteX0" fmla="*/ 0 w 4113982"/>
              <a:gd name="connsiteY0" fmla="*/ 184900 h 1109375"/>
              <a:gd name="connsiteX1" fmla="*/ 184900 w 4113982"/>
              <a:gd name="connsiteY1" fmla="*/ 0 h 1109375"/>
              <a:gd name="connsiteX2" fmla="*/ 4060982 w 4113982"/>
              <a:gd name="connsiteY2" fmla="*/ 0 h 1109375"/>
              <a:gd name="connsiteX3" fmla="*/ 4086225 w 4113982"/>
              <a:gd name="connsiteY3" fmla="*/ 184900 h 1109375"/>
              <a:gd name="connsiteX4" fmla="*/ 4086225 w 4113982"/>
              <a:gd name="connsiteY4" fmla="*/ 924475 h 1109375"/>
              <a:gd name="connsiteX5" fmla="*/ 3901325 w 4113982"/>
              <a:gd name="connsiteY5" fmla="*/ 1109375 h 1109375"/>
              <a:gd name="connsiteX6" fmla="*/ 184900 w 4113982"/>
              <a:gd name="connsiteY6" fmla="*/ 1109375 h 1109375"/>
              <a:gd name="connsiteX7" fmla="*/ 0 w 4113982"/>
              <a:gd name="connsiteY7" fmla="*/ 924475 h 1109375"/>
              <a:gd name="connsiteX8" fmla="*/ 0 w 4113982"/>
              <a:gd name="connsiteY8" fmla="*/ 184900 h 1109375"/>
              <a:gd name="connsiteX0" fmla="*/ 0 w 4134435"/>
              <a:gd name="connsiteY0" fmla="*/ 184900 h 1109375"/>
              <a:gd name="connsiteX1" fmla="*/ 184900 w 4134435"/>
              <a:gd name="connsiteY1" fmla="*/ 0 h 1109375"/>
              <a:gd name="connsiteX2" fmla="*/ 4060982 w 4134435"/>
              <a:gd name="connsiteY2" fmla="*/ 0 h 1109375"/>
              <a:gd name="connsiteX3" fmla="*/ 4086225 w 4134435"/>
              <a:gd name="connsiteY3" fmla="*/ 184900 h 1109375"/>
              <a:gd name="connsiteX4" fmla="*/ 4086225 w 4134435"/>
              <a:gd name="connsiteY4" fmla="*/ 924475 h 1109375"/>
              <a:gd name="connsiteX5" fmla="*/ 4090011 w 4134435"/>
              <a:gd name="connsiteY5" fmla="*/ 1094860 h 1109375"/>
              <a:gd name="connsiteX6" fmla="*/ 184900 w 4134435"/>
              <a:gd name="connsiteY6" fmla="*/ 1109375 h 1109375"/>
              <a:gd name="connsiteX7" fmla="*/ 0 w 4134435"/>
              <a:gd name="connsiteY7" fmla="*/ 924475 h 1109375"/>
              <a:gd name="connsiteX8" fmla="*/ 0 w 4134435"/>
              <a:gd name="connsiteY8" fmla="*/ 184900 h 1109375"/>
              <a:gd name="connsiteX0" fmla="*/ 0 w 4134435"/>
              <a:gd name="connsiteY0" fmla="*/ 184900 h 1109375"/>
              <a:gd name="connsiteX1" fmla="*/ 184900 w 4134435"/>
              <a:gd name="connsiteY1" fmla="*/ 0 h 1109375"/>
              <a:gd name="connsiteX2" fmla="*/ 4017439 w 4134435"/>
              <a:gd name="connsiteY2" fmla="*/ 0 h 1109375"/>
              <a:gd name="connsiteX3" fmla="*/ 4086225 w 4134435"/>
              <a:gd name="connsiteY3" fmla="*/ 184900 h 1109375"/>
              <a:gd name="connsiteX4" fmla="*/ 4086225 w 4134435"/>
              <a:gd name="connsiteY4" fmla="*/ 924475 h 1109375"/>
              <a:gd name="connsiteX5" fmla="*/ 4090011 w 4134435"/>
              <a:gd name="connsiteY5" fmla="*/ 1094860 h 1109375"/>
              <a:gd name="connsiteX6" fmla="*/ 184900 w 4134435"/>
              <a:gd name="connsiteY6" fmla="*/ 1109375 h 1109375"/>
              <a:gd name="connsiteX7" fmla="*/ 0 w 4134435"/>
              <a:gd name="connsiteY7" fmla="*/ 924475 h 1109375"/>
              <a:gd name="connsiteX8" fmla="*/ 0 w 4134435"/>
              <a:gd name="connsiteY8" fmla="*/ 184900 h 1109375"/>
              <a:gd name="connsiteX0" fmla="*/ 0 w 4097422"/>
              <a:gd name="connsiteY0" fmla="*/ 184900 h 1109375"/>
              <a:gd name="connsiteX1" fmla="*/ 184900 w 4097422"/>
              <a:gd name="connsiteY1" fmla="*/ 0 h 1109375"/>
              <a:gd name="connsiteX2" fmla="*/ 4017439 w 4097422"/>
              <a:gd name="connsiteY2" fmla="*/ 0 h 1109375"/>
              <a:gd name="connsiteX3" fmla="*/ 4086225 w 4097422"/>
              <a:gd name="connsiteY3" fmla="*/ 184900 h 1109375"/>
              <a:gd name="connsiteX4" fmla="*/ 4086225 w 4097422"/>
              <a:gd name="connsiteY4" fmla="*/ 924475 h 1109375"/>
              <a:gd name="connsiteX5" fmla="*/ 4031954 w 4097422"/>
              <a:gd name="connsiteY5" fmla="*/ 1094860 h 1109375"/>
              <a:gd name="connsiteX6" fmla="*/ 184900 w 4097422"/>
              <a:gd name="connsiteY6" fmla="*/ 1109375 h 1109375"/>
              <a:gd name="connsiteX7" fmla="*/ 0 w 4097422"/>
              <a:gd name="connsiteY7" fmla="*/ 924475 h 1109375"/>
              <a:gd name="connsiteX8" fmla="*/ 0 w 4097422"/>
              <a:gd name="connsiteY8" fmla="*/ 184900 h 1109375"/>
              <a:gd name="connsiteX0" fmla="*/ 0 w 4113982"/>
              <a:gd name="connsiteY0" fmla="*/ 184900 h 1109375"/>
              <a:gd name="connsiteX1" fmla="*/ 184900 w 4113982"/>
              <a:gd name="connsiteY1" fmla="*/ 0 h 1109375"/>
              <a:gd name="connsiteX2" fmla="*/ 4060982 w 4113982"/>
              <a:gd name="connsiteY2" fmla="*/ 0 h 1109375"/>
              <a:gd name="connsiteX3" fmla="*/ 4086225 w 4113982"/>
              <a:gd name="connsiteY3" fmla="*/ 184900 h 1109375"/>
              <a:gd name="connsiteX4" fmla="*/ 4086225 w 4113982"/>
              <a:gd name="connsiteY4" fmla="*/ 924475 h 1109375"/>
              <a:gd name="connsiteX5" fmla="*/ 4031954 w 4113982"/>
              <a:gd name="connsiteY5" fmla="*/ 1094860 h 1109375"/>
              <a:gd name="connsiteX6" fmla="*/ 184900 w 4113982"/>
              <a:gd name="connsiteY6" fmla="*/ 1109375 h 1109375"/>
              <a:gd name="connsiteX7" fmla="*/ 0 w 4113982"/>
              <a:gd name="connsiteY7" fmla="*/ 924475 h 1109375"/>
              <a:gd name="connsiteX8" fmla="*/ 0 w 4113982"/>
              <a:gd name="connsiteY8" fmla="*/ 184900 h 1109375"/>
              <a:gd name="connsiteX0" fmla="*/ 0 w 4123840"/>
              <a:gd name="connsiteY0" fmla="*/ 184900 h 1109375"/>
              <a:gd name="connsiteX1" fmla="*/ 184900 w 4123840"/>
              <a:gd name="connsiteY1" fmla="*/ 0 h 1109375"/>
              <a:gd name="connsiteX2" fmla="*/ 4060982 w 4123840"/>
              <a:gd name="connsiteY2" fmla="*/ 0 h 1109375"/>
              <a:gd name="connsiteX3" fmla="*/ 4086225 w 4123840"/>
              <a:gd name="connsiteY3" fmla="*/ 184900 h 1109375"/>
              <a:gd name="connsiteX4" fmla="*/ 4086225 w 4123840"/>
              <a:gd name="connsiteY4" fmla="*/ 924475 h 1109375"/>
              <a:gd name="connsiteX5" fmla="*/ 4075497 w 4123840"/>
              <a:gd name="connsiteY5" fmla="*/ 1094860 h 1109375"/>
              <a:gd name="connsiteX6" fmla="*/ 184900 w 4123840"/>
              <a:gd name="connsiteY6" fmla="*/ 1109375 h 1109375"/>
              <a:gd name="connsiteX7" fmla="*/ 0 w 4123840"/>
              <a:gd name="connsiteY7" fmla="*/ 924475 h 1109375"/>
              <a:gd name="connsiteX8" fmla="*/ 0 w 4123840"/>
              <a:gd name="connsiteY8" fmla="*/ 184900 h 1109375"/>
              <a:gd name="connsiteX0" fmla="*/ 0 w 4356103"/>
              <a:gd name="connsiteY0" fmla="*/ 184900 h 1109375"/>
              <a:gd name="connsiteX1" fmla="*/ 184900 w 4356103"/>
              <a:gd name="connsiteY1" fmla="*/ 0 h 1109375"/>
              <a:gd name="connsiteX2" fmla="*/ 4060982 w 4356103"/>
              <a:gd name="connsiteY2" fmla="*/ 0 h 1109375"/>
              <a:gd name="connsiteX3" fmla="*/ 4086225 w 4356103"/>
              <a:gd name="connsiteY3" fmla="*/ 924475 h 1109375"/>
              <a:gd name="connsiteX4" fmla="*/ 4075497 w 4356103"/>
              <a:gd name="connsiteY4" fmla="*/ 1094860 h 1109375"/>
              <a:gd name="connsiteX5" fmla="*/ 184900 w 4356103"/>
              <a:gd name="connsiteY5" fmla="*/ 1109375 h 1109375"/>
              <a:gd name="connsiteX6" fmla="*/ 0 w 4356103"/>
              <a:gd name="connsiteY6" fmla="*/ 924475 h 1109375"/>
              <a:gd name="connsiteX7" fmla="*/ 0 w 4356103"/>
              <a:gd name="connsiteY7" fmla="*/ 184900 h 1109375"/>
              <a:gd name="connsiteX0" fmla="*/ 0 w 4553708"/>
              <a:gd name="connsiteY0" fmla="*/ 184900 h 1109375"/>
              <a:gd name="connsiteX1" fmla="*/ 184900 w 4553708"/>
              <a:gd name="connsiteY1" fmla="*/ 0 h 1109375"/>
              <a:gd name="connsiteX2" fmla="*/ 4060982 w 4553708"/>
              <a:gd name="connsiteY2" fmla="*/ 0 h 1109375"/>
              <a:gd name="connsiteX3" fmla="*/ 4075497 w 4553708"/>
              <a:gd name="connsiteY3" fmla="*/ 1094860 h 1109375"/>
              <a:gd name="connsiteX4" fmla="*/ 184900 w 4553708"/>
              <a:gd name="connsiteY4" fmla="*/ 1109375 h 1109375"/>
              <a:gd name="connsiteX5" fmla="*/ 0 w 4553708"/>
              <a:gd name="connsiteY5" fmla="*/ 924475 h 1109375"/>
              <a:gd name="connsiteX6" fmla="*/ 0 w 4553708"/>
              <a:gd name="connsiteY6" fmla="*/ 184900 h 1109375"/>
              <a:gd name="connsiteX0" fmla="*/ 0 w 4360482"/>
              <a:gd name="connsiteY0" fmla="*/ 184900 h 1109375"/>
              <a:gd name="connsiteX1" fmla="*/ 184900 w 4360482"/>
              <a:gd name="connsiteY1" fmla="*/ 0 h 1109375"/>
              <a:gd name="connsiteX2" fmla="*/ 4060982 w 4360482"/>
              <a:gd name="connsiteY2" fmla="*/ 0 h 1109375"/>
              <a:gd name="connsiteX3" fmla="*/ 4075497 w 4360482"/>
              <a:gd name="connsiteY3" fmla="*/ 1094860 h 1109375"/>
              <a:gd name="connsiteX4" fmla="*/ 184900 w 4360482"/>
              <a:gd name="connsiteY4" fmla="*/ 1109375 h 1109375"/>
              <a:gd name="connsiteX5" fmla="*/ 0 w 4360482"/>
              <a:gd name="connsiteY5" fmla="*/ 924475 h 1109375"/>
              <a:gd name="connsiteX6" fmla="*/ 0 w 4360482"/>
              <a:gd name="connsiteY6" fmla="*/ 184900 h 1109375"/>
              <a:gd name="connsiteX0" fmla="*/ 0 w 4075497"/>
              <a:gd name="connsiteY0" fmla="*/ 184900 h 1109375"/>
              <a:gd name="connsiteX1" fmla="*/ 184900 w 4075497"/>
              <a:gd name="connsiteY1" fmla="*/ 0 h 1109375"/>
              <a:gd name="connsiteX2" fmla="*/ 4060982 w 4075497"/>
              <a:gd name="connsiteY2" fmla="*/ 0 h 1109375"/>
              <a:gd name="connsiteX3" fmla="*/ 4075497 w 4075497"/>
              <a:gd name="connsiteY3" fmla="*/ 1094860 h 1109375"/>
              <a:gd name="connsiteX4" fmla="*/ 184900 w 4075497"/>
              <a:gd name="connsiteY4" fmla="*/ 1109375 h 1109375"/>
              <a:gd name="connsiteX5" fmla="*/ 0 w 4075497"/>
              <a:gd name="connsiteY5" fmla="*/ 924475 h 1109375"/>
              <a:gd name="connsiteX6" fmla="*/ 0 w 4075497"/>
              <a:gd name="connsiteY6" fmla="*/ 184900 h 1109375"/>
              <a:gd name="connsiteX0" fmla="*/ 0 w 4080032"/>
              <a:gd name="connsiteY0" fmla="*/ 184900 h 1109375"/>
              <a:gd name="connsiteX1" fmla="*/ 184900 w 4080032"/>
              <a:gd name="connsiteY1" fmla="*/ 0 h 1109375"/>
              <a:gd name="connsiteX2" fmla="*/ 4080032 w 4080032"/>
              <a:gd name="connsiteY2" fmla="*/ 0 h 1109375"/>
              <a:gd name="connsiteX3" fmla="*/ 4075497 w 4080032"/>
              <a:gd name="connsiteY3" fmla="*/ 1094860 h 1109375"/>
              <a:gd name="connsiteX4" fmla="*/ 184900 w 4080032"/>
              <a:gd name="connsiteY4" fmla="*/ 1109375 h 1109375"/>
              <a:gd name="connsiteX5" fmla="*/ 0 w 4080032"/>
              <a:gd name="connsiteY5" fmla="*/ 924475 h 1109375"/>
              <a:gd name="connsiteX6" fmla="*/ 0 w 4080032"/>
              <a:gd name="connsiteY6" fmla="*/ 184900 h 1109375"/>
              <a:gd name="connsiteX0" fmla="*/ 0 w 4085212"/>
              <a:gd name="connsiteY0" fmla="*/ 184900 h 1109375"/>
              <a:gd name="connsiteX1" fmla="*/ 184900 w 4085212"/>
              <a:gd name="connsiteY1" fmla="*/ 0 h 1109375"/>
              <a:gd name="connsiteX2" fmla="*/ 4080032 w 4085212"/>
              <a:gd name="connsiteY2" fmla="*/ 0 h 1109375"/>
              <a:gd name="connsiteX3" fmla="*/ 4085022 w 4085212"/>
              <a:gd name="connsiteY3" fmla="*/ 1098035 h 1109375"/>
              <a:gd name="connsiteX4" fmla="*/ 184900 w 4085212"/>
              <a:gd name="connsiteY4" fmla="*/ 1109375 h 1109375"/>
              <a:gd name="connsiteX5" fmla="*/ 0 w 4085212"/>
              <a:gd name="connsiteY5" fmla="*/ 924475 h 1109375"/>
              <a:gd name="connsiteX6" fmla="*/ 0 w 4085212"/>
              <a:gd name="connsiteY6" fmla="*/ 184900 h 1109375"/>
              <a:gd name="connsiteX0" fmla="*/ 0 w 4086382"/>
              <a:gd name="connsiteY0" fmla="*/ 184900 h 1109375"/>
              <a:gd name="connsiteX1" fmla="*/ 184900 w 4086382"/>
              <a:gd name="connsiteY1" fmla="*/ 0 h 1109375"/>
              <a:gd name="connsiteX2" fmla="*/ 4086382 w 4086382"/>
              <a:gd name="connsiteY2" fmla="*/ 0 h 1109375"/>
              <a:gd name="connsiteX3" fmla="*/ 4085022 w 4086382"/>
              <a:gd name="connsiteY3" fmla="*/ 1098035 h 1109375"/>
              <a:gd name="connsiteX4" fmla="*/ 184900 w 4086382"/>
              <a:gd name="connsiteY4" fmla="*/ 1109375 h 1109375"/>
              <a:gd name="connsiteX5" fmla="*/ 0 w 4086382"/>
              <a:gd name="connsiteY5" fmla="*/ 924475 h 1109375"/>
              <a:gd name="connsiteX6" fmla="*/ 0 w 4086382"/>
              <a:gd name="connsiteY6" fmla="*/ 184900 h 110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6382" h="1109375">
                <a:moveTo>
                  <a:pt x="0" y="184900"/>
                </a:moveTo>
                <a:cubicBezTo>
                  <a:pt x="0" y="82783"/>
                  <a:pt x="82783" y="0"/>
                  <a:pt x="184900" y="0"/>
                </a:cubicBezTo>
                <a:lnTo>
                  <a:pt x="4086382" y="0"/>
                </a:lnTo>
                <a:cubicBezTo>
                  <a:pt x="4084870" y="364953"/>
                  <a:pt x="4086534" y="733082"/>
                  <a:pt x="4085022" y="1098035"/>
                </a:cubicBezTo>
                <a:lnTo>
                  <a:pt x="184900" y="1109375"/>
                </a:lnTo>
                <a:cubicBezTo>
                  <a:pt x="82783" y="1109375"/>
                  <a:pt x="0" y="1026592"/>
                  <a:pt x="0" y="924475"/>
                </a:cubicBezTo>
                <a:lnTo>
                  <a:pt x="0" y="184900"/>
                </a:ln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08FCD2E6-0B48-28B0-196B-E987D5A3F42B}"/>
              </a:ext>
            </a:extLst>
          </p:cNvPr>
          <p:cNvSpPr/>
          <p:nvPr/>
        </p:nvSpPr>
        <p:spPr>
          <a:xfrm>
            <a:off x="1770256" y="27528185"/>
            <a:ext cx="900000" cy="90000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0424DB7E-3948-F9BC-0D88-D174288CA4B9}"/>
              </a:ext>
            </a:extLst>
          </p:cNvPr>
          <p:cNvSpPr txBox="1"/>
          <p:nvPr/>
        </p:nvSpPr>
        <p:spPr>
          <a:xfrm>
            <a:off x="17578495" y="1293924"/>
            <a:ext cx="3128229" cy="461665"/>
          </a:xfrm>
          <a:prstGeom prst="rect">
            <a:avLst/>
          </a:prstGeom>
          <a:noFill/>
        </p:spPr>
        <p:txBody>
          <a:bodyPr wrap="none" rtlCol="0">
            <a:spAutoFit/>
          </a:bodyPr>
          <a:lstStyle/>
          <a:p>
            <a:r>
              <a:rPr lang="fr-FR" sz="2400" dirty="0">
                <a:solidFill>
                  <a:schemeClr val="bg1"/>
                </a:solidFill>
                <a:latin typeface="Aptos SemiBold" panose="020B0004020202020204" pitchFamily="34" charset="0"/>
              </a:rPr>
              <a:t>RECOMMANDATIONS</a:t>
            </a:r>
          </a:p>
        </p:txBody>
      </p:sp>
    </p:spTree>
    <p:extLst>
      <p:ext uri="{BB962C8B-B14F-4D97-AF65-F5344CB8AC3E}">
        <p14:creationId xmlns:p14="http://schemas.microsoft.com/office/powerpoint/2010/main" val="2186099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8E431811-EE48-13E9-32D5-6696301B2611}"/>
              </a:ext>
            </a:extLst>
          </p:cNvPr>
          <p:cNvSpPr txBox="1"/>
          <p:nvPr/>
        </p:nvSpPr>
        <p:spPr>
          <a:xfrm>
            <a:off x="2019299" y="2897837"/>
            <a:ext cx="17716501" cy="15260663"/>
          </a:xfrm>
          <a:prstGeom prst="rect">
            <a:avLst/>
          </a:prstGeom>
          <a:solidFill>
            <a:srgbClr val="EBEFF1"/>
          </a:solidFill>
        </p:spPr>
        <p:txBody>
          <a:bodyPr wrap="square" lIns="360000" tIns="468000" rIns="360000" bIns="468000">
            <a:spAutoFit/>
          </a:bodyPr>
          <a:lstStyle/>
          <a:p>
            <a:pPr algn="just">
              <a:lnSpc>
                <a:spcPts val="4000"/>
              </a:lnSpc>
              <a:spcAft>
                <a:spcPts val="1800"/>
              </a:spcAft>
            </a:pPr>
            <a:r>
              <a:rPr lang="fr-FR" sz="3200" dirty="0">
                <a:solidFill>
                  <a:schemeClr val="tx1">
                    <a:lumMod val="50000"/>
                  </a:schemeClr>
                </a:solidFill>
                <a:latin typeface="Aptos Light" panose="020B0004020202020204" pitchFamily="34" charset="0"/>
              </a:rPr>
              <a:t>RÉPONSES DES CADA ET CPH</a:t>
            </a:r>
          </a:p>
          <a:p>
            <a:pPr algn="just">
              <a:lnSpc>
                <a:spcPts val="4000"/>
              </a:lnSpc>
              <a:spcAft>
                <a:spcPts val="1200"/>
              </a:spcAft>
            </a:pPr>
            <a:r>
              <a:rPr lang="fr-FR" sz="3000" dirty="0">
                <a:solidFill>
                  <a:schemeClr val="tx1">
                    <a:lumMod val="50000"/>
                  </a:schemeClr>
                </a:solidFill>
                <a:latin typeface="Aptos" panose="020B0004020202020204" pitchFamily="34" charset="0"/>
              </a:rPr>
              <a:t>Parmi les établissements sociaux enquêtés, 22 dénoncent des manques de ressources sur leur territoire pour répondre aux besoins en santé mentale des personnes hébergées. L’analyse des questions ouvertes est présentée par département. </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Ariège (09) : </a:t>
            </a:r>
            <a:r>
              <a:rPr lang="fr-FR" sz="3000" dirty="0">
                <a:solidFill>
                  <a:schemeClr val="tx1">
                    <a:lumMod val="50000"/>
                  </a:schemeClr>
                </a:solidFill>
                <a:latin typeface="Aptos" panose="020B0004020202020204" pitchFamily="34" charset="0"/>
              </a:rPr>
              <a:t>Manque de médecins généralistes et de professionnels spécialistes des problématiques de personnes exilées.</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Aude (11) : </a:t>
            </a:r>
            <a:r>
              <a:rPr lang="fr-FR" sz="3000" dirty="0">
                <a:solidFill>
                  <a:schemeClr val="tx1">
                    <a:lumMod val="50000"/>
                  </a:schemeClr>
                </a:solidFill>
                <a:latin typeface="Aptos" panose="020B0004020202020204" pitchFamily="34" charset="0"/>
              </a:rPr>
              <a:t>Manque d’un CRP et d’une PASS psychiatrique ; des permanences de Médecins du Monde ; absence de service chirurgical à Carcassonne pour la prise en charge des mutilations sexuelles ; un centre dédié sur la clinique de l’exil (comme F. Fanon) ; développer l’interprétariat (véritable frein aux soins) au sein des structures de santé et former les professionnels (CADA, HUDA et CPH) aux problématiques de santé mentale liées à l’exil.</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Aveyron (12) : </a:t>
            </a:r>
            <a:r>
              <a:rPr lang="fr-FR" sz="3000" dirty="0">
                <a:solidFill>
                  <a:schemeClr val="tx1">
                    <a:lumMod val="50000"/>
                  </a:schemeClr>
                </a:solidFill>
                <a:latin typeface="Aptos" panose="020B0004020202020204" pitchFamily="34" charset="0"/>
              </a:rPr>
              <a:t>Manque de médecins généralistes, de psychiatres dans les CMP et aux urgences hospitalières.</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Haute-Garonne (31) :</a:t>
            </a:r>
            <a:r>
              <a:rPr lang="fr-FR" sz="3000" dirty="0">
                <a:solidFill>
                  <a:schemeClr val="tx1">
                    <a:lumMod val="50000"/>
                  </a:schemeClr>
                </a:solidFill>
                <a:latin typeface="Aptos" panose="020B0004020202020204" pitchFamily="34" charset="0"/>
              </a:rPr>
              <a:t> Mettre en place un réseau en santé mentale sur le département (avec des professionnels identifiés en ethnopsychiatrie) ; des psychiatres dans les CMP avec interprètes ; augmenter les ressources pour réduire les délais de prise en charge qui découragent les patients.</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Hérault (34) : </a:t>
            </a:r>
            <a:r>
              <a:rPr lang="fr-FR" sz="3000" dirty="0">
                <a:solidFill>
                  <a:schemeClr val="tx1">
                    <a:lumMod val="50000"/>
                  </a:schemeClr>
                </a:solidFill>
                <a:latin typeface="Aptos" panose="020B0004020202020204" pitchFamily="34" charset="0"/>
              </a:rPr>
              <a:t>Des ressources existent mais les disponibilités sont trop limitées ; des budgets alloués pour les interprètes.</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Lot (46) : </a:t>
            </a:r>
            <a:r>
              <a:rPr lang="fr-FR" sz="3000" dirty="0">
                <a:solidFill>
                  <a:schemeClr val="tx1">
                    <a:lumMod val="50000"/>
                  </a:schemeClr>
                </a:solidFill>
                <a:latin typeface="Aptos" panose="020B0004020202020204" pitchFamily="34" charset="0"/>
              </a:rPr>
              <a:t>Déficit d’approche transculturelle et pluridisciplinaire sur l’exil.</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Lozère (48) : </a:t>
            </a:r>
            <a:r>
              <a:rPr lang="fr-FR" sz="3000" dirty="0">
                <a:solidFill>
                  <a:schemeClr val="tx1">
                    <a:lumMod val="50000"/>
                  </a:schemeClr>
                </a:solidFill>
                <a:latin typeface="Aptos" panose="020B0004020202020204" pitchFamily="34" charset="0"/>
              </a:rPr>
              <a:t>Manque de psychiatres et d’associations spécialisées.</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Hautes- Pyrénées (65) : </a:t>
            </a:r>
            <a:r>
              <a:rPr lang="fr-FR" sz="3000" dirty="0">
                <a:solidFill>
                  <a:schemeClr val="tx1">
                    <a:lumMod val="50000"/>
                  </a:schemeClr>
                </a:solidFill>
                <a:latin typeface="Aptos" panose="020B0004020202020204" pitchFamily="34" charset="0"/>
              </a:rPr>
              <a:t>Un CRP ou un interlocuteur comme le Centre Fanon.</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Pyrénées-Orientales (66) </a:t>
            </a:r>
            <a:r>
              <a:rPr lang="fr-FR" sz="3000" dirty="0">
                <a:solidFill>
                  <a:schemeClr val="tx1">
                    <a:lumMod val="50000"/>
                  </a:schemeClr>
                </a:solidFill>
                <a:latin typeface="Aptos" panose="020B0004020202020204" pitchFamily="34" charset="0"/>
              </a:rPr>
              <a:t>: Une antenne du Centre Fanon (ou de type Osiris comme à Marseille ou Primo Levi ou Samdarra) ; de la formation pour les professionnels de santé aux spécificités des publics de l’exil ; un budget interprétariat ; résoudre le problème financier du reste à charge sur certains soins/médicaments ; des services adaptés avec des RDV rapides.</a:t>
            </a:r>
          </a:p>
          <a:p>
            <a:pPr marL="457200" indent="-457200" algn="just">
              <a:lnSpc>
                <a:spcPts val="4000"/>
              </a:lnSpc>
              <a:spcAft>
                <a:spcPts val="600"/>
              </a:spcAft>
              <a:buClr>
                <a:schemeClr val="accent5"/>
              </a:buClr>
              <a:buSzPct val="110000"/>
              <a:buFont typeface="Arial" panose="020B0604020202020204" pitchFamily="34" charset="0"/>
              <a:buChar char="•"/>
            </a:pPr>
            <a:r>
              <a:rPr lang="fr-FR" sz="3000" b="1" dirty="0">
                <a:solidFill>
                  <a:schemeClr val="tx1">
                    <a:lumMod val="50000"/>
                  </a:schemeClr>
                </a:solidFill>
                <a:latin typeface="Aptos" panose="020B0004020202020204" pitchFamily="34" charset="0"/>
              </a:rPr>
              <a:t>Tarn (81) : </a:t>
            </a:r>
            <a:r>
              <a:rPr lang="fr-FR" sz="3000" dirty="0">
                <a:solidFill>
                  <a:schemeClr val="tx1">
                    <a:lumMod val="50000"/>
                  </a:schemeClr>
                </a:solidFill>
                <a:latin typeface="Aptos" panose="020B0004020202020204" pitchFamily="34" charset="0"/>
              </a:rPr>
              <a:t>Manque de médecins généralistes, de psychiatres et de psychologues libéraux.</a:t>
            </a:r>
          </a:p>
        </p:txBody>
      </p:sp>
      <p:sp>
        <p:nvSpPr>
          <p:cNvPr id="2" name="ZoneTexte 1">
            <a:extLst>
              <a:ext uri="{FF2B5EF4-FFF2-40B4-BE49-F238E27FC236}">
                <a16:creationId xmlns:a16="http://schemas.microsoft.com/office/drawing/2014/main" id="{BED0290C-FBF3-C692-5E29-8FECF67AEC97}"/>
              </a:ext>
            </a:extLst>
          </p:cNvPr>
          <p:cNvSpPr txBox="1"/>
          <p:nvPr/>
        </p:nvSpPr>
        <p:spPr>
          <a:xfrm>
            <a:off x="1335827" y="29060553"/>
            <a:ext cx="18711970" cy="938719"/>
          </a:xfrm>
          <a:prstGeom prst="rect">
            <a:avLst/>
          </a:prstGeom>
          <a:noFill/>
        </p:spPr>
        <p:txBody>
          <a:bodyPr wrap="square">
            <a:spAutoFit/>
          </a:bodyPr>
          <a:lstStyle/>
          <a:p>
            <a:pPr algn="ctr">
              <a:spcAft>
                <a:spcPts val="1200"/>
              </a:spcAft>
            </a:pPr>
            <a:r>
              <a:rPr lang="fr-FR" sz="2100" dirty="0" err="1">
                <a:solidFill>
                  <a:schemeClr val="tx2">
                    <a:lumMod val="60000"/>
                    <a:lumOff val="40000"/>
                  </a:schemeClr>
                </a:solidFill>
              </a:rPr>
              <a:t>Creai</a:t>
            </a:r>
            <a:r>
              <a:rPr lang="fr-FR" sz="2100" dirty="0">
                <a:solidFill>
                  <a:schemeClr val="tx2">
                    <a:lumMod val="60000"/>
                    <a:lumOff val="40000"/>
                  </a:schemeClr>
                </a:solidFill>
              </a:rPr>
              <a:t>-ORS Occitanie/Centre Frantz Fanon </a:t>
            </a:r>
            <a:r>
              <a:rPr lang="fr-FR" sz="2100" dirty="0">
                <a:solidFill>
                  <a:schemeClr val="tx2">
                    <a:lumMod val="60000"/>
                    <a:lumOff val="40000"/>
                  </a:schemeClr>
                </a:solidFill>
                <a:sym typeface="Wingdings" panose="05000000000000000000" pitchFamily="2" charset="2"/>
              </a:rPr>
              <a:t></a:t>
            </a:r>
            <a:r>
              <a:rPr lang="fr-FR" sz="2100" dirty="0">
                <a:solidFill>
                  <a:schemeClr val="tx2">
                    <a:lumMod val="60000"/>
                    <a:lumOff val="40000"/>
                  </a:schemeClr>
                </a:solidFill>
              </a:rPr>
              <a:t> La santé mentale des demandeurs d'asile et des BPI en Occitanie </a:t>
            </a:r>
            <a:r>
              <a:rPr lang="fr-FR" sz="2100" dirty="0">
                <a:solidFill>
                  <a:schemeClr val="tx2">
                    <a:lumMod val="60000"/>
                    <a:lumOff val="40000"/>
                  </a:schemeClr>
                </a:solidFill>
                <a:sym typeface="Wingdings" panose="05000000000000000000" pitchFamily="2" charset="2"/>
              </a:rPr>
              <a:t> Recommandations</a:t>
            </a:r>
            <a:r>
              <a:rPr lang="fr-FR" sz="2100" dirty="0">
                <a:solidFill>
                  <a:schemeClr val="tx2">
                    <a:lumMod val="60000"/>
                    <a:lumOff val="40000"/>
                  </a:schemeClr>
                </a:solidFill>
              </a:rPr>
              <a:t> </a:t>
            </a:r>
            <a:r>
              <a:rPr lang="fr-FR" sz="2100" dirty="0">
                <a:solidFill>
                  <a:schemeClr val="tx2">
                    <a:lumMod val="60000"/>
                    <a:lumOff val="40000"/>
                  </a:schemeClr>
                </a:solidFill>
                <a:sym typeface="Wingdings" panose="05000000000000000000" pitchFamily="2" charset="2"/>
              </a:rPr>
              <a:t></a:t>
            </a:r>
            <a:r>
              <a:rPr lang="fr-FR" sz="2100" dirty="0">
                <a:solidFill>
                  <a:schemeClr val="tx2">
                    <a:lumMod val="60000"/>
                    <a:lumOff val="40000"/>
                  </a:schemeClr>
                </a:solidFill>
              </a:rPr>
              <a:t> 2025</a:t>
            </a:r>
          </a:p>
          <a:p>
            <a:pPr algn="ctr"/>
            <a:r>
              <a:rPr lang="fr-FR" sz="2400" noProof="0" dirty="0">
                <a:solidFill>
                  <a:schemeClr val="accent5"/>
                </a:solidFill>
              </a:rPr>
              <a:t>– 4 –</a:t>
            </a:r>
          </a:p>
        </p:txBody>
      </p:sp>
      <p:sp>
        <p:nvSpPr>
          <p:cNvPr id="3" name="Rectangle : coins arrondis 20">
            <a:extLst>
              <a:ext uri="{FF2B5EF4-FFF2-40B4-BE49-F238E27FC236}">
                <a16:creationId xmlns:a16="http://schemas.microsoft.com/office/drawing/2014/main" id="{01A813F1-C709-3227-F82E-8E78FE80E53B}"/>
              </a:ext>
            </a:extLst>
          </p:cNvPr>
          <p:cNvSpPr/>
          <p:nvPr/>
        </p:nvSpPr>
        <p:spPr>
          <a:xfrm rot="10800000">
            <a:off x="0" y="914400"/>
            <a:ext cx="4086382" cy="1109375"/>
          </a:xfrm>
          <a:custGeom>
            <a:avLst/>
            <a:gdLst>
              <a:gd name="connsiteX0" fmla="*/ 0 w 4086225"/>
              <a:gd name="connsiteY0" fmla="*/ 184900 h 1109375"/>
              <a:gd name="connsiteX1" fmla="*/ 184900 w 4086225"/>
              <a:gd name="connsiteY1" fmla="*/ 0 h 1109375"/>
              <a:gd name="connsiteX2" fmla="*/ 3901325 w 4086225"/>
              <a:gd name="connsiteY2" fmla="*/ 0 h 1109375"/>
              <a:gd name="connsiteX3" fmla="*/ 4086225 w 4086225"/>
              <a:gd name="connsiteY3" fmla="*/ 184900 h 1109375"/>
              <a:gd name="connsiteX4" fmla="*/ 4086225 w 4086225"/>
              <a:gd name="connsiteY4" fmla="*/ 924475 h 1109375"/>
              <a:gd name="connsiteX5" fmla="*/ 3901325 w 4086225"/>
              <a:gd name="connsiteY5" fmla="*/ 1109375 h 1109375"/>
              <a:gd name="connsiteX6" fmla="*/ 184900 w 4086225"/>
              <a:gd name="connsiteY6" fmla="*/ 1109375 h 1109375"/>
              <a:gd name="connsiteX7" fmla="*/ 0 w 4086225"/>
              <a:gd name="connsiteY7" fmla="*/ 924475 h 1109375"/>
              <a:gd name="connsiteX8" fmla="*/ 0 w 4086225"/>
              <a:gd name="connsiteY8" fmla="*/ 184900 h 1109375"/>
              <a:gd name="connsiteX0" fmla="*/ 0 w 4113982"/>
              <a:gd name="connsiteY0" fmla="*/ 184900 h 1109375"/>
              <a:gd name="connsiteX1" fmla="*/ 184900 w 4113982"/>
              <a:gd name="connsiteY1" fmla="*/ 0 h 1109375"/>
              <a:gd name="connsiteX2" fmla="*/ 4060982 w 4113982"/>
              <a:gd name="connsiteY2" fmla="*/ 0 h 1109375"/>
              <a:gd name="connsiteX3" fmla="*/ 4086225 w 4113982"/>
              <a:gd name="connsiteY3" fmla="*/ 184900 h 1109375"/>
              <a:gd name="connsiteX4" fmla="*/ 4086225 w 4113982"/>
              <a:gd name="connsiteY4" fmla="*/ 924475 h 1109375"/>
              <a:gd name="connsiteX5" fmla="*/ 3901325 w 4113982"/>
              <a:gd name="connsiteY5" fmla="*/ 1109375 h 1109375"/>
              <a:gd name="connsiteX6" fmla="*/ 184900 w 4113982"/>
              <a:gd name="connsiteY6" fmla="*/ 1109375 h 1109375"/>
              <a:gd name="connsiteX7" fmla="*/ 0 w 4113982"/>
              <a:gd name="connsiteY7" fmla="*/ 924475 h 1109375"/>
              <a:gd name="connsiteX8" fmla="*/ 0 w 4113982"/>
              <a:gd name="connsiteY8" fmla="*/ 184900 h 1109375"/>
              <a:gd name="connsiteX0" fmla="*/ 0 w 4134435"/>
              <a:gd name="connsiteY0" fmla="*/ 184900 h 1109375"/>
              <a:gd name="connsiteX1" fmla="*/ 184900 w 4134435"/>
              <a:gd name="connsiteY1" fmla="*/ 0 h 1109375"/>
              <a:gd name="connsiteX2" fmla="*/ 4060982 w 4134435"/>
              <a:gd name="connsiteY2" fmla="*/ 0 h 1109375"/>
              <a:gd name="connsiteX3" fmla="*/ 4086225 w 4134435"/>
              <a:gd name="connsiteY3" fmla="*/ 184900 h 1109375"/>
              <a:gd name="connsiteX4" fmla="*/ 4086225 w 4134435"/>
              <a:gd name="connsiteY4" fmla="*/ 924475 h 1109375"/>
              <a:gd name="connsiteX5" fmla="*/ 4090011 w 4134435"/>
              <a:gd name="connsiteY5" fmla="*/ 1094860 h 1109375"/>
              <a:gd name="connsiteX6" fmla="*/ 184900 w 4134435"/>
              <a:gd name="connsiteY6" fmla="*/ 1109375 h 1109375"/>
              <a:gd name="connsiteX7" fmla="*/ 0 w 4134435"/>
              <a:gd name="connsiteY7" fmla="*/ 924475 h 1109375"/>
              <a:gd name="connsiteX8" fmla="*/ 0 w 4134435"/>
              <a:gd name="connsiteY8" fmla="*/ 184900 h 1109375"/>
              <a:gd name="connsiteX0" fmla="*/ 0 w 4134435"/>
              <a:gd name="connsiteY0" fmla="*/ 184900 h 1109375"/>
              <a:gd name="connsiteX1" fmla="*/ 184900 w 4134435"/>
              <a:gd name="connsiteY1" fmla="*/ 0 h 1109375"/>
              <a:gd name="connsiteX2" fmla="*/ 4017439 w 4134435"/>
              <a:gd name="connsiteY2" fmla="*/ 0 h 1109375"/>
              <a:gd name="connsiteX3" fmla="*/ 4086225 w 4134435"/>
              <a:gd name="connsiteY3" fmla="*/ 184900 h 1109375"/>
              <a:gd name="connsiteX4" fmla="*/ 4086225 w 4134435"/>
              <a:gd name="connsiteY4" fmla="*/ 924475 h 1109375"/>
              <a:gd name="connsiteX5" fmla="*/ 4090011 w 4134435"/>
              <a:gd name="connsiteY5" fmla="*/ 1094860 h 1109375"/>
              <a:gd name="connsiteX6" fmla="*/ 184900 w 4134435"/>
              <a:gd name="connsiteY6" fmla="*/ 1109375 h 1109375"/>
              <a:gd name="connsiteX7" fmla="*/ 0 w 4134435"/>
              <a:gd name="connsiteY7" fmla="*/ 924475 h 1109375"/>
              <a:gd name="connsiteX8" fmla="*/ 0 w 4134435"/>
              <a:gd name="connsiteY8" fmla="*/ 184900 h 1109375"/>
              <a:gd name="connsiteX0" fmla="*/ 0 w 4097422"/>
              <a:gd name="connsiteY0" fmla="*/ 184900 h 1109375"/>
              <a:gd name="connsiteX1" fmla="*/ 184900 w 4097422"/>
              <a:gd name="connsiteY1" fmla="*/ 0 h 1109375"/>
              <a:gd name="connsiteX2" fmla="*/ 4017439 w 4097422"/>
              <a:gd name="connsiteY2" fmla="*/ 0 h 1109375"/>
              <a:gd name="connsiteX3" fmla="*/ 4086225 w 4097422"/>
              <a:gd name="connsiteY3" fmla="*/ 184900 h 1109375"/>
              <a:gd name="connsiteX4" fmla="*/ 4086225 w 4097422"/>
              <a:gd name="connsiteY4" fmla="*/ 924475 h 1109375"/>
              <a:gd name="connsiteX5" fmla="*/ 4031954 w 4097422"/>
              <a:gd name="connsiteY5" fmla="*/ 1094860 h 1109375"/>
              <a:gd name="connsiteX6" fmla="*/ 184900 w 4097422"/>
              <a:gd name="connsiteY6" fmla="*/ 1109375 h 1109375"/>
              <a:gd name="connsiteX7" fmla="*/ 0 w 4097422"/>
              <a:gd name="connsiteY7" fmla="*/ 924475 h 1109375"/>
              <a:gd name="connsiteX8" fmla="*/ 0 w 4097422"/>
              <a:gd name="connsiteY8" fmla="*/ 184900 h 1109375"/>
              <a:gd name="connsiteX0" fmla="*/ 0 w 4113982"/>
              <a:gd name="connsiteY0" fmla="*/ 184900 h 1109375"/>
              <a:gd name="connsiteX1" fmla="*/ 184900 w 4113982"/>
              <a:gd name="connsiteY1" fmla="*/ 0 h 1109375"/>
              <a:gd name="connsiteX2" fmla="*/ 4060982 w 4113982"/>
              <a:gd name="connsiteY2" fmla="*/ 0 h 1109375"/>
              <a:gd name="connsiteX3" fmla="*/ 4086225 w 4113982"/>
              <a:gd name="connsiteY3" fmla="*/ 184900 h 1109375"/>
              <a:gd name="connsiteX4" fmla="*/ 4086225 w 4113982"/>
              <a:gd name="connsiteY4" fmla="*/ 924475 h 1109375"/>
              <a:gd name="connsiteX5" fmla="*/ 4031954 w 4113982"/>
              <a:gd name="connsiteY5" fmla="*/ 1094860 h 1109375"/>
              <a:gd name="connsiteX6" fmla="*/ 184900 w 4113982"/>
              <a:gd name="connsiteY6" fmla="*/ 1109375 h 1109375"/>
              <a:gd name="connsiteX7" fmla="*/ 0 w 4113982"/>
              <a:gd name="connsiteY7" fmla="*/ 924475 h 1109375"/>
              <a:gd name="connsiteX8" fmla="*/ 0 w 4113982"/>
              <a:gd name="connsiteY8" fmla="*/ 184900 h 1109375"/>
              <a:gd name="connsiteX0" fmla="*/ 0 w 4123840"/>
              <a:gd name="connsiteY0" fmla="*/ 184900 h 1109375"/>
              <a:gd name="connsiteX1" fmla="*/ 184900 w 4123840"/>
              <a:gd name="connsiteY1" fmla="*/ 0 h 1109375"/>
              <a:gd name="connsiteX2" fmla="*/ 4060982 w 4123840"/>
              <a:gd name="connsiteY2" fmla="*/ 0 h 1109375"/>
              <a:gd name="connsiteX3" fmla="*/ 4086225 w 4123840"/>
              <a:gd name="connsiteY3" fmla="*/ 184900 h 1109375"/>
              <a:gd name="connsiteX4" fmla="*/ 4086225 w 4123840"/>
              <a:gd name="connsiteY4" fmla="*/ 924475 h 1109375"/>
              <a:gd name="connsiteX5" fmla="*/ 4075497 w 4123840"/>
              <a:gd name="connsiteY5" fmla="*/ 1094860 h 1109375"/>
              <a:gd name="connsiteX6" fmla="*/ 184900 w 4123840"/>
              <a:gd name="connsiteY6" fmla="*/ 1109375 h 1109375"/>
              <a:gd name="connsiteX7" fmla="*/ 0 w 4123840"/>
              <a:gd name="connsiteY7" fmla="*/ 924475 h 1109375"/>
              <a:gd name="connsiteX8" fmla="*/ 0 w 4123840"/>
              <a:gd name="connsiteY8" fmla="*/ 184900 h 1109375"/>
              <a:gd name="connsiteX0" fmla="*/ 0 w 4356103"/>
              <a:gd name="connsiteY0" fmla="*/ 184900 h 1109375"/>
              <a:gd name="connsiteX1" fmla="*/ 184900 w 4356103"/>
              <a:gd name="connsiteY1" fmla="*/ 0 h 1109375"/>
              <a:gd name="connsiteX2" fmla="*/ 4060982 w 4356103"/>
              <a:gd name="connsiteY2" fmla="*/ 0 h 1109375"/>
              <a:gd name="connsiteX3" fmla="*/ 4086225 w 4356103"/>
              <a:gd name="connsiteY3" fmla="*/ 924475 h 1109375"/>
              <a:gd name="connsiteX4" fmla="*/ 4075497 w 4356103"/>
              <a:gd name="connsiteY4" fmla="*/ 1094860 h 1109375"/>
              <a:gd name="connsiteX5" fmla="*/ 184900 w 4356103"/>
              <a:gd name="connsiteY5" fmla="*/ 1109375 h 1109375"/>
              <a:gd name="connsiteX6" fmla="*/ 0 w 4356103"/>
              <a:gd name="connsiteY6" fmla="*/ 924475 h 1109375"/>
              <a:gd name="connsiteX7" fmla="*/ 0 w 4356103"/>
              <a:gd name="connsiteY7" fmla="*/ 184900 h 1109375"/>
              <a:gd name="connsiteX0" fmla="*/ 0 w 4553708"/>
              <a:gd name="connsiteY0" fmla="*/ 184900 h 1109375"/>
              <a:gd name="connsiteX1" fmla="*/ 184900 w 4553708"/>
              <a:gd name="connsiteY1" fmla="*/ 0 h 1109375"/>
              <a:gd name="connsiteX2" fmla="*/ 4060982 w 4553708"/>
              <a:gd name="connsiteY2" fmla="*/ 0 h 1109375"/>
              <a:gd name="connsiteX3" fmla="*/ 4075497 w 4553708"/>
              <a:gd name="connsiteY3" fmla="*/ 1094860 h 1109375"/>
              <a:gd name="connsiteX4" fmla="*/ 184900 w 4553708"/>
              <a:gd name="connsiteY4" fmla="*/ 1109375 h 1109375"/>
              <a:gd name="connsiteX5" fmla="*/ 0 w 4553708"/>
              <a:gd name="connsiteY5" fmla="*/ 924475 h 1109375"/>
              <a:gd name="connsiteX6" fmla="*/ 0 w 4553708"/>
              <a:gd name="connsiteY6" fmla="*/ 184900 h 1109375"/>
              <a:gd name="connsiteX0" fmla="*/ 0 w 4360482"/>
              <a:gd name="connsiteY0" fmla="*/ 184900 h 1109375"/>
              <a:gd name="connsiteX1" fmla="*/ 184900 w 4360482"/>
              <a:gd name="connsiteY1" fmla="*/ 0 h 1109375"/>
              <a:gd name="connsiteX2" fmla="*/ 4060982 w 4360482"/>
              <a:gd name="connsiteY2" fmla="*/ 0 h 1109375"/>
              <a:gd name="connsiteX3" fmla="*/ 4075497 w 4360482"/>
              <a:gd name="connsiteY3" fmla="*/ 1094860 h 1109375"/>
              <a:gd name="connsiteX4" fmla="*/ 184900 w 4360482"/>
              <a:gd name="connsiteY4" fmla="*/ 1109375 h 1109375"/>
              <a:gd name="connsiteX5" fmla="*/ 0 w 4360482"/>
              <a:gd name="connsiteY5" fmla="*/ 924475 h 1109375"/>
              <a:gd name="connsiteX6" fmla="*/ 0 w 4360482"/>
              <a:gd name="connsiteY6" fmla="*/ 184900 h 1109375"/>
              <a:gd name="connsiteX0" fmla="*/ 0 w 4075497"/>
              <a:gd name="connsiteY0" fmla="*/ 184900 h 1109375"/>
              <a:gd name="connsiteX1" fmla="*/ 184900 w 4075497"/>
              <a:gd name="connsiteY1" fmla="*/ 0 h 1109375"/>
              <a:gd name="connsiteX2" fmla="*/ 4060982 w 4075497"/>
              <a:gd name="connsiteY2" fmla="*/ 0 h 1109375"/>
              <a:gd name="connsiteX3" fmla="*/ 4075497 w 4075497"/>
              <a:gd name="connsiteY3" fmla="*/ 1094860 h 1109375"/>
              <a:gd name="connsiteX4" fmla="*/ 184900 w 4075497"/>
              <a:gd name="connsiteY4" fmla="*/ 1109375 h 1109375"/>
              <a:gd name="connsiteX5" fmla="*/ 0 w 4075497"/>
              <a:gd name="connsiteY5" fmla="*/ 924475 h 1109375"/>
              <a:gd name="connsiteX6" fmla="*/ 0 w 4075497"/>
              <a:gd name="connsiteY6" fmla="*/ 184900 h 1109375"/>
              <a:gd name="connsiteX0" fmla="*/ 0 w 4080032"/>
              <a:gd name="connsiteY0" fmla="*/ 184900 h 1109375"/>
              <a:gd name="connsiteX1" fmla="*/ 184900 w 4080032"/>
              <a:gd name="connsiteY1" fmla="*/ 0 h 1109375"/>
              <a:gd name="connsiteX2" fmla="*/ 4080032 w 4080032"/>
              <a:gd name="connsiteY2" fmla="*/ 0 h 1109375"/>
              <a:gd name="connsiteX3" fmla="*/ 4075497 w 4080032"/>
              <a:gd name="connsiteY3" fmla="*/ 1094860 h 1109375"/>
              <a:gd name="connsiteX4" fmla="*/ 184900 w 4080032"/>
              <a:gd name="connsiteY4" fmla="*/ 1109375 h 1109375"/>
              <a:gd name="connsiteX5" fmla="*/ 0 w 4080032"/>
              <a:gd name="connsiteY5" fmla="*/ 924475 h 1109375"/>
              <a:gd name="connsiteX6" fmla="*/ 0 w 4080032"/>
              <a:gd name="connsiteY6" fmla="*/ 184900 h 1109375"/>
              <a:gd name="connsiteX0" fmla="*/ 0 w 4085212"/>
              <a:gd name="connsiteY0" fmla="*/ 184900 h 1109375"/>
              <a:gd name="connsiteX1" fmla="*/ 184900 w 4085212"/>
              <a:gd name="connsiteY1" fmla="*/ 0 h 1109375"/>
              <a:gd name="connsiteX2" fmla="*/ 4080032 w 4085212"/>
              <a:gd name="connsiteY2" fmla="*/ 0 h 1109375"/>
              <a:gd name="connsiteX3" fmla="*/ 4085022 w 4085212"/>
              <a:gd name="connsiteY3" fmla="*/ 1098035 h 1109375"/>
              <a:gd name="connsiteX4" fmla="*/ 184900 w 4085212"/>
              <a:gd name="connsiteY4" fmla="*/ 1109375 h 1109375"/>
              <a:gd name="connsiteX5" fmla="*/ 0 w 4085212"/>
              <a:gd name="connsiteY5" fmla="*/ 924475 h 1109375"/>
              <a:gd name="connsiteX6" fmla="*/ 0 w 4085212"/>
              <a:gd name="connsiteY6" fmla="*/ 184900 h 1109375"/>
              <a:gd name="connsiteX0" fmla="*/ 0 w 4086382"/>
              <a:gd name="connsiteY0" fmla="*/ 184900 h 1109375"/>
              <a:gd name="connsiteX1" fmla="*/ 184900 w 4086382"/>
              <a:gd name="connsiteY1" fmla="*/ 0 h 1109375"/>
              <a:gd name="connsiteX2" fmla="*/ 4086382 w 4086382"/>
              <a:gd name="connsiteY2" fmla="*/ 0 h 1109375"/>
              <a:gd name="connsiteX3" fmla="*/ 4085022 w 4086382"/>
              <a:gd name="connsiteY3" fmla="*/ 1098035 h 1109375"/>
              <a:gd name="connsiteX4" fmla="*/ 184900 w 4086382"/>
              <a:gd name="connsiteY4" fmla="*/ 1109375 h 1109375"/>
              <a:gd name="connsiteX5" fmla="*/ 0 w 4086382"/>
              <a:gd name="connsiteY5" fmla="*/ 924475 h 1109375"/>
              <a:gd name="connsiteX6" fmla="*/ 0 w 4086382"/>
              <a:gd name="connsiteY6" fmla="*/ 184900 h 110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6382" h="1109375">
                <a:moveTo>
                  <a:pt x="0" y="184900"/>
                </a:moveTo>
                <a:cubicBezTo>
                  <a:pt x="0" y="82783"/>
                  <a:pt x="82783" y="0"/>
                  <a:pt x="184900" y="0"/>
                </a:cubicBezTo>
                <a:lnTo>
                  <a:pt x="4086382" y="0"/>
                </a:lnTo>
                <a:cubicBezTo>
                  <a:pt x="4084870" y="364953"/>
                  <a:pt x="4086534" y="733082"/>
                  <a:pt x="4085022" y="1098035"/>
                </a:cubicBezTo>
                <a:lnTo>
                  <a:pt x="184900" y="1109375"/>
                </a:lnTo>
                <a:cubicBezTo>
                  <a:pt x="82783" y="1109375"/>
                  <a:pt x="0" y="1026592"/>
                  <a:pt x="0" y="924475"/>
                </a:cubicBezTo>
                <a:lnTo>
                  <a:pt x="0" y="184900"/>
                </a:ln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9BFC66B3-AC2D-FF50-3F3F-BD2C102A488B}"/>
              </a:ext>
            </a:extLst>
          </p:cNvPr>
          <p:cNvSpPr/>
          <p:nvPr/>
        </p:nvSpPr>
        <p:spPr>
          <a:xfrm>
            <a:off x="19147797" y="27286492"/>
            <a:ext cx="900000" cy="90000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093F0595-3C37-07A0-AFC2-54E5A55823A4}"/>
              </a:ext>
            </a:extLst>
          </p:cNvPr>
          <p:cNvSpPr txBox="1"/>
          <p:nvPr/>
        </p:nvSpPr>
        <p:spPr>
          <a:xfrm>
            <a:off x="706340" y="1238255"/>
            <a:ext cx="3128229" cy="461665"/>
          </a:xfrm>
          <a:prstGeom prst="rect">
            <a:avLst/>
          </a:prstGeom>
          <a:noFill/>
        </p:spPr>
        <p:txBody>
          <a:bodyPr wrap="none" rtlCol="0">
            <a:spAutoFit/>
          </a:bodyPr>
          <a:lstStyle/>
          <a:p>
            <a:r>
              <a:rPr lang="fr-FR" sz="2400" dirty="0">
                <a:solidFill>
                  <a:schemeClr val="bg1"/>
                </a:solidFill>
                <a:latin typeface="Aptos SemiBold" panose="020B0004020202020204" pitchFamily="34" charset="0"/>
              </a:rPr>
              <a:t>RECOMMANDATIONS</a:t>
            </a:r>
          </a:p>
        </p:txBody>
      </p:sp>
      <p:sp>
        <p:nvSpPr>
          <p:cNvPr id="8" name="ZoneTexte 2">
            <a:extLst>
              <a:ext uri="{FF2B5EF4-FFF2-40B4-BE49-F238E27FC236}">
                <a16:creationId xmlns:a16="http://schemas.microsoft.com/office/drawing/2014/main" id="{691B7B60-C5D9-C143-9234-B2E03496E121}"/>
              </a:ext>
            </a:extLst>
          </p:cNvPr>
          <p:cNvSpPr txBox="1"/>
          <p:nvPr/>
        </p:nvSpPr>
        <p:spPr>
          <a:xfrm flipH="1">
            <a:off x="2043190" y="18604796"/>
            <a:ext cx="17716500" cy="9787295"/>
          </a:xfrm>
          <a:prstGeom prst="rect">
            <a:avLst/>
          </a:prstGeom>
          <a:noFill/>
        </p:spPr>
        <p:txBody>
          <a:bodyPr wrap="square" rtlCol="0">
            <a:spAutoFit/>
          </a:bodyPr>
          <a:lstStyle>
            <a:defPPr>
              <a:defRPr lang="fr-FR"/>
            </a:defPPr>
            <a:lvl1pPr marL="0" algn="l" defTabSz="2479578" rtl="0" eaLnBrk="1" latinLnBrk="0" hangingPunct="1">
              <a:defRPr sz="4881" kern="1200">
                <a:solidFill>
                  <a:schemeClr val="tx1"/>
                </a:solidFill>
                <a:latin typeface="+mn-lt"/>
                <a:ea typeface="+mn-ea"/>
                <a:cs typeface="+mn-cs"/>
              </a:defRPr>
            </a:lvl1pPr>
            <a:lvl2pPr marL="1239789" algn="l" defTabSz="2479578" rtl="0" eaLnBrk="1" latinLnBrk="0" hangingPunct="1">
              <a:defRPr sz="4881" kern="1200">
                <a:solidFill>
                  <a:schemeClr val="tx1"/>
                </a:solidFill>
                <a:latin typeface="+mn-lt"/>
                <a:ea typeface="+mn-ea"/>
                <a:cs typeface="+mn-cs"/>
              </a:defRPr>
            </a:lvl2pPr>
            <a:lvl3pPr marL="2479578" algn="l" defTabSz="2479578" rtl="0" eaLnBrk="1" latinLnBrk="0" hangingPunct="1">
              <a:defRPr sz="4881" kern="1200">
                <a:solidFill>
                  <a:schemeClr val="tx1"/>
                </a:solidFill>
                <a:latin typeface="+mn-lt"/>
                <a:ea typeface="+mn-ea"/>
                <a:cs typeface="+mn-cs"/>
              </a:defRPr>
            </a:lvl3pPr>
            <a:lvl4pPr marL="3719368" algn="l" defTabSz="2479578" rtl="0" eaLnBrk="1" latinLnBrk="0" hangingPunct="1">
              <a:defRPr sz="4881" kern="1200">
                <a:solidFill>
                  <a:schemeClr val="tx1"/>
                </a:solidFill>
                <a:latin typeface="+mn-lt"/>
                <a:ea typeface="+mn-ea"/>
                <a:cs typeface="+mn-cs"/>
              </a:defRPr>
            </a:lvl4pPr>
            <a:lvl5pPr marL="4959157" algn="l" defTabSz="2479578" rtl="0" eaLnBrk="1" latinLnBrk="0" hangingPunct="1">
              <a:defRPr sz="4881" kern="1200">
                <a:solidFill>
                  <a:schemeClr val="tx1"/>
                </a:solidFill>
                <a:latin typeface="+mn-lt"/>
                <a:ea typeface="+mn-ea"/>
                <a:cs typeface="+mn-cs"/>
              </a:defRPr>
            </a:lvl5pPr>
            <a:lvl6pPr marL="6198946" algn="l" defTabSz="2479578" rtl="0" eaLnBrk="1" latinLnBrk="0" hangingPunct="1">
              <a:defRPr sz="4881" kern="1200">
                <a:solidFill>
                  <a:schemeClr val="tx1"/>
                </a:solidFill>
                <a:latin typeface="+mn-lt"/>
                <a:ea typeface="+mn-ea"/>
                <a:cs typeface="+mn-cs"/>
              </a:defRPr>
            </a:lvl6pPr>
            <a:lvl7pPr marL="7438735" algn="l" defTabSz="2479578" rtl="0" eaLnBrk="1" latinLnBrk="0" hangingPunct="1">
              <a:defRPr sz="4881" kern="1200">
                <a:solidFill>
                  <a:schemeClr val="tx1"/>
                </a:solidFill>
                <a:latin typeface="+mn-lt"/>
                <a:ea typeface="+mn-ea"/>
                <a:cs typeface="+mn-cs"/>
              </a:defRPr>
            </a:lvl7pPr>
            <a:lvl8pPr marL="8678525" algn="l" defTabSz="2479578" rtl="0" eaLnBrk="1" latinLnBrk="0" hangingPunct="1">
              <a:defRPr sz="4881" kern="1200">
                <a:solidFill>
                  <a:schemeClr val="tx1"/>
                </a:solidFill>
                <a:latin typeface="+mn-lt"/>
                <a:ea typeface="+mn-ea"/>
                <a:cs typeface="+mn-cs"/>
              </a:defRPr>
            </a:lvl8pPr>
            <a:lvl9pPr marL="9918314" algn="l" defTabSz="2479578" rtl="0" eaLnBrk="1" latinLnBrk="0" hangingPunct="1">
              <a:defRPr sz="4881" kern="1200">
                <a:solidFill>
                  <a:schemeClr val="tx1"/>
                </a:solidFill>
                <a:latin typeface="+mn-lt"/>
                <a:ea typeface="+mn-ea"/>
                <a:cs typeface="+mn-cs"/>
              </a:defRPr>
            </a:lvl9pPr>
          </a:lstStyle>
          <a:p>
            <a:r>
              <a:rPr lang="fr-FR" sz="3000" dirty="0"/>
              <a:t>REPONSES DE STRUCTURES DE SOINS EN SANTE PUBLIQUE</a:t>
            </a:r>
          </a:p>
          <a:p>
            <a:r>
              <a:rPr lang="fr-FR" sz="3000" dirty="0"/>
              <a:t> </a:t>
            </a:r>
          </a:p>
          <a:p>
            <a:r>
              <a:rPr lang="fr-FR" sz="3000" b="1" dirty="0"/>
              <a:t>Ariège (09)</a:t>
            </a:r>
            <a:r>
              <a:rPr lang="fr-FR" sz="3000" dirty="0"/>
              <a:t>: L’EMPP relève qu’il y a peu de relais associatifs spécialisés dans l’exil sur le territoire (versant juridique, social et médical). Pénurie de médecin.</a:t>
            </a:r>
          </a:p>
          <a:p>
            <a:r>
              <a:rPr lang="fr-FR" sz="3000" b="1" dirty="0"/>
              <a:t>Aude (11)</a:t>
            </a:r>
            <a:r>
              <a:rPr lang="fr-FR" sz="3000" dirty="0"/>
              <a:t> : L’EMPP relève le manque de moyens humains très important, difficulté de s’articuler avec les CMP. La PASS Somatique prend le relai avec une médecin généraliste qui fait des prises en charge psychothérapeutiques faute de psychologue.</a:t>
            </a:r>
          </a:p>
          <a:p>
            <a:r>
              <a:rPr lang="fr-FR" sz="3000" b="1" dirty="0"/>
              <a:t>Aveyron (12)</a:t>
            </a:r>
            <a:r>
              <a:rPr lang="fr-FR" sz="3000" dirty="0"/>
              <a:t> : L’EMPP a peu de lien avec les CADA, difficulté à se coordonner avec les structures d’hébergement.</a:t>
            </a:r>
          </a:p>
          <a:p>
            <a:r>
              <a:rPr lang="fr-FR" sz="3000" b="1" dirty="0"/>
              <a:t>Gard (30)</a:t>
            </a:r>
            <a:r>
              <a:rPr lang="fr-FR" sz="3000" dirty="0"/>
              <a:t> : L’EMPP de Nîmes n’est pas impliquée sur l’exil par choix d’équipe et n’intervient pas dans les structures d’hébergement.</a:t>
            </a:r>
          </a:p>
          <a:p>
            <a:r>
              <a:rPr lang="fr-FR" sz="3000" b="1" dirty="0"/>
              <a:t>Hérault (34)</a:t>
            </a:r>
            <a:r>
              <a:rPr lang="fr-FR" sz="3000" dirty="0"/>
              <a:t> : L’EMPP et la PASS PSY relèvent la surcharge du dispositif existant, et le manque de temps de réflexion clinique.</a:t>
            </a:r>
          </a:p>
          <a:p>
            <a:r>
              <a:rPr lang="fr-FR" sz="3000" b="1" dirty="0"/>
              <a:t>Lot (46)</a:t>
            </a:r>
            <a:r>
              <a:rPr lang="fr-FR" sz="3000" dirty="0"/>
              <a:t> : L’EMPP relève une certaine insécurité sur la ligne budgétaire interprétariat ; et relève la difficulté de fonctionner avec l’opérateur ISM (manque de continuité des interprètes dans les suivis thérapeutiques). </a:t>
            </a:r>
          </a:p>
          <a:p>
            <a:r>
              <a:rPr lang="fr-FR" sz="3000" b="1"/>
              <a:t>Haute Pyrénées (65)</a:t>
            </a:r>
            <a:r>
              <a:rPr lang="fr-FR" sz="3000"/>
              <a:t> : L’EMPP évoque l’isolement des acteurs sur leur pratiques, l’absence de relais, et l’absence de stratégie territoriale sur l’exil.</a:t>
            </a:r>
          </a:p>
          <a:p>
            <a:r>
              <a:rPr lang="fr-FR" sz="3000" b="1"/>
              <a:t>Tarn </a:t>
            </a:r>
            <a:r>
              <a:rPr lang="fr-FR" sz="3000" b="1" dirty="0"/>
              <a:t>et Garonne (82)</a:t>
            </a:r>
            <a:r>
              <a:rPr lang="fr-FR" sz="3000" dirty="0"/>
              <a:t> : L’EMPP peu mobilisée sur l’exil car c’est la PASS PSY qui reçoit les personnes exilées. La PASS Psy prend en charge les demandes et s’efforce de coordonner les différents  espaces. L’accès à l’interprétariat est effectif dans tous les services de l’hôpital mais certains pôles de l’hôpital s’en saisissent (comme le Pôle Santé Société) mais pas d’autres (Pôle Psychiatrie, Pôle Urgence). Absence de psychiatres sur le territoire. Manque de temps pour penser sa pratique.</a:t>
            </a:r>
          </a:p>
        </p:txBody>
      </p:sp>
    </p:spTree>
    <p:extLst>
      <p:ext uri="{BB962C8B-B14F-4D97-AF65-F5344CB8AC3E}">
        <p14:creationId xmlns:p14="http://schemas.microsoft.com/office/powerpoint/2010/main" val="38928732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4"/>
</p:tagLst>
</file>

<file path=ppt/tags/tag3.xml><?xml version="1.0" encoding="utf-8"?>
<p:tagLst xmlns:a="http://schemas.openxmlformats.org/drawingml/2006/main" xmlns:r="http://schemas.openxmlformats.org/officeDocument/2006/relationships" xmlns:p="http://schemas.openxmlformats.org/presentationml/2006/main">
  <p:tag name="NUM" val="6"/>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Thème Office">
  <a:themeElements>
    <a:clrScheme name="CouleursCREAI ORS OCCITANIE">
      <a:dk1>
        <a:srgbClr val="4B5C68"/>
      </a:dk1>
      <a:lt1>
        <a:sysClr val="window" lastClr="FFFFFF"/>
      </a:lt1>
      <a:dk2>
        <a:srgbClr val="4B5C68"/>
      </a:dk2>
      <a:lt2>
        <a:srgbClr val="E7E6E6"/>
      </a:lt2>
      <a:accent1>
        <a:srgbClr val="2B889B"/>
      </a:accent1>
      <a:accent2>
        <a:srgbClr val="ED8E11"/>
      </a:accent2>
      <a:accent3>
        <a:srgbClr val="9D9D9C"/>
      </a:accent3>
      <a:accent4>
        <a:srgbClr val="6D9F3F"/>
      </a:accent4>
      <a:accent5>
        <a:srgbClr val="990033"/>
      </a:accent5>
      <a:accent6>
        <a:srgbClr val="99663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2362</Words>
  <Application>Microsoft Office PowerPoint</Application>
  <PresentationFormat>Personnalisé</PresentationFormat>
  <Paragraphs>93</Paragraphs>
  <Slides>4</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vt:i4>
      </vt:variant>
    </vt:vector>
  </HeadingPairs>
  <TitlesOfParts>
    <vt:vector size="12" baseType="lpstr">
      <vt:lpstr>Aptos</vt:lpstr>
      <vt:lpstr>Aptos Light</vt:lpstr>
      <vt:lpstr>Aptos SemiBold</vt:lpstr>
      <vt:lpstr>Arial</vt:lpstr>
      <vt:lpstr>Calibri</vt:lpstr>
      <vt:lpstr>Calibri Light</vt:lpstr>
      <vt:lpstr>Wingdings</vt:lpstr>
      <vt:lpstr>Thème Office</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Christel Andrieu</dc:creator>
  <cp:lastModifiedBy>Valérie Desmartin Belarbi</cp:lastModifiedBy>
  <cp:revision>251</cp:revision>
  <cp:lastPrinted>2025-10-07T11:53:47Z</cp:lastPrinted>
  <dcterms:created xsi:type="dcterms:W3CDTF">2023-11-29T10:55:09Z</dcterms:created>
  <dcterms:modified xsi:type="dcterms:W3CDTF">2026-09-02T07:40:28Z</dcterms:modified>
</cp:coreProperties>
</file>