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slides/slide16.xml" ContentType="application/vnd.openxmlformats-officedocument.presentationml.slide+xml"/>
  <Override PartName="/ppt/presentation.xml" ContentType="application/vnd.openxmlformats-officedocument.presentationml.presentation.main+xml"/>
  <Override PartName="/ppt/slides/slide15.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11.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Masters/slideMaster1.xml" ContentType="application/vnd.openxmlformats-officedocument.presentationml.slideMaster+xml"/>
  <Override PartName="/ppt/notesSlides/notesSlide13.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2.xml" ContentType="application/vnd.openxmlformats-officedocument.customXmlProperties+xml"/>
  <Override PartName="/docProps/app.xml" ContentType="application/vnd.openxmlformats-officedocument.extended-properties+xml"/>
  <Override PartName="/customXml/itemProps1.xml" ContentType="application/vnd.openxmlformats-officedocument.customXmlProperties+xml"/>
  <Override PartName="/docProps/core.xml" ContentType="application/vnd.openxmlformats-package.core-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20"/>
  </p:notesMasterIdLst>
  <p:sldIdLst>
    <p:sldId id="256" r:id="rId4"/>
    <p:sldId id="272" r:id="rId5"/>
    <p:sldId id="278" r:id="rId6"/>
    <p:sldId id="257" r:id="rId7"/>
    <p:sldId id="274" r:id="rId8"/>
    <p:sldId id="276" r:id="rId9"/>
    <p:sldId id="258" r:id="rId10"/>
    <p:sldId id="261" r:id="rId11"/>
    <p:sldId id="271" r:id="rId12"/>
    <p:sldId id="262" r:id="rId13"/>
    <p:sldId id="273" r:id="rId14"/>
    <p:sldId id="264" r:id="rId15"/>
    <p:sldId id="263" r:id="rId16"/>
    <p:sldId id="275" r:id="rId17"/>
    <p:sldId id="277" r:id="rId18"/>
    <p:sldId id="269" r:id="rId19"/>
  </p:sldIdLst>
  <p:sldSz cx="9144000" cy="6858000" type="screen4x3"/>
  <p:notesSz cx="6797675" cy="9926638"/>
  <p:defaultTex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Tahoma" panose="020B060403050404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Tahoma" panose="020B060403050404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Tahoma" panose="020B060403050404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Tahoma" panose="020B060403050404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Tahoma" panose="020B060403050404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Tahoma" panose="020B060403050404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Tahoma" panose="020B060403050404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Tahoma" panose="020B060403050404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Tahoma" panose="020B060403050404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4622"/>
    <a:srgbClr val="DB4C25"/>
    <a:srgbClr val="EC4646"/>
    <a:srgbClr val="D4160D"/>
    <a:srgbClr val="FDFD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56" autoAdjust="0"/>
    <p:restoredTop sz="96593" autoAdjust="0"/>
  </p:normalViewPr>
  <p:slideViewPr>
    <p:cSldViewPr>
      <p:cViewPr varScale="1">
        <p:scale>
          <a:sx n="112" d="100"/>
          <a:sy n="112" d="100"/>
        </p:scale>
        <p:origin x="2298" y="1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1.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customXml" Target="../customXml/item3.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424" tIns="45712" rIns="91424" bIns="45712" numCol="1" anchor="t" anchorCtr="0" compatLnSpc="1">
            <a:prstTxWarp prst="textNoShape">
              <a:avLst/>
            </a:prstTxWarp>
          </a:bodyPr>
          <a:lstStyle>
            <a:lvl1pPr eaLnBrk="1" hangingPunct="1">
              <a:defRPr sz="1200">
                <a:latin typeface="Arial" charset="0"/>
              </a:defRPr>
            </a:lvl1pPr>
          </a:lstStyle>
          <a:p>
            <a:pPr>
              <a:defRPr/>
            </a:pPr>
            <a:endParaRPr lang="fr-FR"/>
          </a:p>
        </p:txBody>
      </p:sp>
      <p:sp>
        <p:nvSpPr>
          <p:cNvPr id="6147" name="Rectangle 3"/>
          <p:cNvSpPr>
            <a:spLocks noGrp="1" noChangeArrowheads="1"/>
          </p:cNvSpPr>
          <p:nvPr>
            <p:ph type="dt" idx="1"/>
          </p:nvPr>
        </p:nvSpPr>
        <p:spPr bwMode="auto">
          <a:xfrm>
            <a:off x="3849688" y="0"/>
            <a:ext cx="2946400" cy="496888"/>
          </a:xfrm>
          <a:prstGeom prst="rect">
            <a:avLst/>
          </a:prstGeom>
          <a:noFill/>
          <a:ln w="9525">
            <a:noFill/>
            <a:miter lim="800000"/>
            <a:headEnd/>
            <a:tailEnd/>
          </a:ln>
        </p:spPr>
        <p:txBody>
          <a:bodyPr vert="horz" wrap="square" lIns="91424" tIns="45712" rIns="91424" bIns="45712" numCol="1" anchor="t" anchorCtr="0" compatLnSpc="1">
            <a:prstTxWarp prst="textNoShape">
              <a:avLst/>
            </a:prstTxWarp>
          </a:bodyPr>
          <a:lstStyle>
            <a:lvl1pPr algn="r" eaLnBrk="1" hangingPunct="1">
              <a:defRPr sz="1200">
                <a:latin typeface="Arial" charset="0"/>
              </a:defRPr>
            </a:lvl1pPr>
          </a:lstStyle>
          <a:p>
            <a:pPr>
              <a:defRPr/>
            </a:pPr>
            <a:endParaRPr lang="fr-FR"/>
          </a:p>
        </p:txBody>
      </p:sp>
      <p:sp>
        <p:nvSpPr>
          <p:cNvPr id="2052"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p:spPr>
        <p:txBody>
          <a:bodyPr vert="horz" wrap="square" lIns="91424" tIns="45712" rIns="91424" bIns="45712"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150"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p:spPr>
        <p:txBody>
          <a:bodyPr vert="horz" wrap="square" lIns="91424" tIns="45712" rIns="91424" bIns="45712" numCol="1" anchor="b" anchorCtr="0" compatLnSpc="1">
            <a:prstTxWarp prst="textNoShape">
              <a:avLst/>
            </a:prstTxWarp>
          </a:bodyPr>
          <a:lstStyle>
            <a:lvl1pPr eaLnBrk="1" hangingPunct="1">
              <a:defRPr sz="1200">
                <a:latin typeface="Arial" charset="0"/>
              </a:defRPr>
            </a:lvl1pPr>
          </a:lstStyle>
          <a:p>
            <a:pPr>
              <a:defRPr/>
            </a:pPr>
            <a:endParaRPr lang="fr-FR"/>
          </a:p>
        </p:txBody>
      </p:sp>
      <p:sp>
        <p:nvSpPr>
          <p:cNvPr id="6151"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p:spPr>
        <p:txBody>
          <a:bodyPr vert="horz" wrap="square" lIns="91424" tIns="45712" rIns="91424" bIns="45712"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1E35A0D5-869D-4B16-87E1-21FDA031C0E6}" type="slidenum">
              <a:rPr lang="fr-FR"/>
              <a:pPr>
                <a:defRPr/>
              </a:pPr>
              <a:t>‹N°›</a:t>
            </a:fld>
            <a:endParaRPr lang="fr-FR"/>
          </a:p>
        </p:txBody>
      </p:sp>
    </p:spTree>
    <p:extLst>
      <p:ext uri="{BB962C8B-B14F-4D97-AF65-F5344CB8AC3E}">
        <p14:creationId xmlns:p14="http://schemas.microsoft.com/office/powerpoint/2010/main" val="37694361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1E35A0D5-869D-4B16-87E1-21FDA031C0E6}" type="slidenum">
              <a:rPr lang="fr-FR"/>
              <a:pPr>
                <a:defRPr/>
              </a:pPr>
              <a:t>‹N°›</a:t>
            </a:fld>
            <a:endParaRPr lang="fr-FR"/>
          </a:p>
        </p:txBody>
      </p:sp>
    </p:spTree>
    <p:extLst>
      <p:ext uri="{BB962C8B-B14F-4D97-AF65-F5344CB8AC3E}">
        <p14:creationId xmlns:p14="http://schemas.microsoft.com/office/powerpoint/2010/main" val="12572741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Tahoma" panose="020B0604030504040204" pitchFamily="34" charset="0"/>
              </a:defRPr>
            </a:lvl1pPr>
            <a:lvl2pPr marL="742950" indent="-285750">
              <a:defRPr>
                <a:solidFill>
                  <a:schemeClr val="tx1"/>
                </a:solidFill>
                <a:latin typeface="Calibri" panose="020F0502020204030204" pitchFamily="34" charset="0"/>
                <a:cs typeface="Tahoma" panose="020B0604030504040204" pitchFamily="34" charset="0"/>
              </a:defRPr>
            </a:lvl2pPr>
            <a:lvl3pPr marL="1143000" indent="-228600">
              <a:defRPr>
                <a:solidFill>
                  <a:schemeClr val="tx1"/>
                </a:solidFill>
                <a:latin typeface="Calibri" panose="020F0502020204030204" pitchFamily="34" charset="0"/>
                <a:cs typeface="Tahoma" panose="020B0604030504040204" pitchFamily="34" charset="0"/>
              </a:defRPr>
            </a:lvl3pPr>
            <a:lvl4pPr marL="1600200" indent="-228600">
              <a:defRPr>
                <a:solidFill>
                  <a:schemeClr val="tx1"/>
                </a:solidFill>
                <a:latin typeface="Calibri" panose="020F0502020204030204" pitchFamily="34" charset="0"/>
                <a:cs typeface="Tahoma" panose="020B0604030504040204" pitchFamily="34" charset="0"/>
              </a:defRPr>
            </a:lvl4pPr>
            <a:lvl5pPr marL="2057400" indent="-228600">
              <a:defRPr>
                <a:solidFill>
                  <a:schemeClr val="tx1"/>
                </a:solidFill>
                <a:latin typeface="Calibri" panose="020F050202020403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9pPr>
          </a:lstStyle>
          <a:p>
            <a:fld id="{52EA727E-58C9-40F6-B9F2-28C1E4CCCCE7}" type="slidenum">
              <a:rPr lang="fr-FR" altLang="fr-FR" smtClean="0">
                <a:latin typeface="Arial" panose="020B0604020202020204" pitchFamily="34" charset="0"/>
              </a:rPr>
              <a:pPr/>
              <a:t>10</a:t>
            </a:fld>
            <a:endParaRPr lang="fr-FR" altLang="fr-FR" smtClean="0">
              <a:latin typeface="Arial" panose="020B0604020202020204" pitchFamily="34"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3607635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Tahoma" panose="020B0604030504040204" pitchFamily="34" charset="0"/>
              </a:defRPr>
            </a:lvl1pPr>
            <a:lvl2pPr marL="742950" indent="-285750">
              <a:defRPr>
                <a:solidFill>
                  <a:schemeClr val="tx1"/>
                </a:solidFill>
                <a:latin typeface="Calibri" panose="020F0502020204030204" pitchFamily="34" charset="0"/>
                <a:cs typeface="Tahoma" panose="020B0604030504040204" pitchFamily="34" charset="0"/>
              </a:defRPr>
            </a:lvl2pPr>
            <a:lvl3pPr marL="1143000" indent="-228600">
              <a:defRPr>
                <a:solidFill>
                  <a:schemeClr val="tx1"/>
                </a:solidFill>
                <a:latin typeface="Calibri" panose="020F0502020204030204" pitchFamily="34" charset="0"/>
                <a:cs typeface="Tahoma" panose="020B0604030504040204" pitchFamily="34" charset="0"/>
              </a:defRPr>
            </a:lvl3pPr>
            <a:lvl4pPr marL="1600200" indent="-228600">
              <a:defRPr>
                <a:solidFill>
                  <a:schemeClr val="tx1"/>
                </a:solidFill>
                <a:latin typeface="Calibri" panose="020F0502020204030204" pitchFamily="34" charset="0"/>
                <a:cs typeface="Tahoma" panose="020B0604030504040204" pitchFamily="34" charset="0"/>
              </a:defRPr>
            </a:lvl4pPr>
            <a:lvl5pPr marL="2057400" indent="-228600">
              <a:defRPr>
                <a:solidFill>
                  <a:schemeClr val="tx1"/>
                </a:solidFill>
                <a:latin typeface="Calibri" panose="020F050202020403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9pPr>
          </a:lstStyle>
          <a:p>
            <a:fld id="{18E79CFE-94C7-42BC-8C00-EF60BFA76608}" type="slidenum">
              <a:rPr lang="fr-FR" altLang="fr-FR" smtClean="0">
                <a:latin typeface="Arial" panose="020B0604020202020204" pitchFamily="34" charset="0"/>
              </a:rPr>
              <a:pPr/>
              <a:t>11</a:t>
            </a:fld>
            <a:endParaRPr lang="fr-FR" altLang="fr-FR" smtClean="0">
              <a:latin typeface="Arial" panose="020B0604020202020204" pitchFamily="34"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22688493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Tahoma" panose="020B0604030504040204" pitchFamily="34" charset="0"/>
              </a:defRPr>
            </a:lvl1pPr>
            <a:lvl2pPr marL="742950" indent="-285750">
              <a:defRPr>
                <a:solidFill>
                  <a:schemeClr val="tx1"/>
                </a:solidFill>
                <a:latin typeface="Calibri" panose="020F0502020204030204" pitchFamily="34" charset="0"/>
                <a:cs typeface="Tahoma" panose="020B0604030504040204" pitchFamily="34" charset="0"/>
              </a:defRPr>
            </a:lvl2pPr>
            <a:lvl3pPr marL="1143000" indent="-228600">
              <a:defRPr>
                <a:solidFill>
                  <a:schemeClr val="tx1"/>
                </a:solidFill>
                <a:latin typeface="Calibri" panose="020F0502020204030204" pitchFamily="34" charset="0"/>
                <a:cs typeface="Tahoma" panose="020B0604030504040204" pitchFamily="34" charset="0"/>
              </a:defRPr>
            </a:lvl3pPr>
            <a:lvl4pPr marL="1600200" indent="-228600">
              <a:defRPr>
                <a:solidFill>
                  <a:schemeClr val="tx1"/>
                </a:solidFill>
                <a:latin typeface="Calibri" panose="020F0502020204030204" pitchFamily="34" charset="0"/>
                <a:cs typeface="Tahoma" panose="020B0604030504040204" pitchFamily="34" charset="0"/>
              </a:defRPr>
            </a:lvl4pPr>
            <a:lvl5pPr marL="2057400" indent="-228600">
              <a:defRPr>
                <a:solidFill>
                  <a:schemeClr val="tx1"/>
                </a:solidFill>
                <a:latin typeface="Calibri" panose="020F050202020403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9pPr>
          </a:lstStyle>
          <a:p>
            <a:fld id="{ACC5FA7F-3832-412B-A202-DC1605C85607}" type="slidenum">
              <a:rPr lang="fr-FR" altLang="fr-FR" smtClean="0">
                <a:latin typeface="Arial" panose="020B0604020202020204" pitchFamily="34" charset="0"/>
              </a:rPr>
              <a:pPr/>
              <a:t>12</a:t>
            </a:fld>
            <a:endParaRPr lang="fr-FR" altLang="fr-FR" smtClean="0">
              <a:latin typeface="Arial" panose="020B0604020202020204" pitchFamily="34"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28072956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Tahoma" panose="020B0604030504040204" pitchFamily="34" charset="0"/>
              </a:defRPr>
            </a:lvl1pPr>
            <a:lvl2pPr marL="742950" indent="-285750">
              <a:defRPr>
                <a:solidFill>
                  <a:schemeClr val="tx1"/>
                </a:solidFill>
                <a:latin typeface="Calibri" panose="020F0502020204030204" pitchFamily="34" charset="0"/>
                <a:cs typeface="Tahoma" panose="020B0604030504040204" pitchFamily="34" charset="0"/>
              </a:defRPr>
            </a:lvl2pPr>
            <a:lvl3pPr marL="1143000" indent="-228600">
              <a:defRPr>
                <a:solidFill>
                  <a:schemeClr val="tx1"/>
                </a:solidFill>
                <a:latin typeface="Calibri" panose="020F0502020204030204" pitchFamily="34" charset="0"/>
                <a:cs typeface="Tahoma" panose="020B0604030504040204" pitchFamily="34" charset="0"/>
              </a:defRPr>
            </a:lvl3pPr>
            <a:lvl4pPr marL="1600200" indent="-228600">
              <a:defRPr>
                <a:solidFill>
                  <a:schemeClr val="tx1"/>
                </a:solidFill>
                <a:latin typeface="Calibri" panose="020F0502020204030204" pitchFamily="34" charset="0"/>
                <a:cs typeface="Tahoma" panose="020B0604030504040204" pitchFamily="34" charset="0"/>
              </a:defRPr>
            </a:lvl4pPr>
            <a:lvl5pPr marL="2057400" indent="-228600">
              <a:defRPr>
                <a:solidFill>
                  <a:schemeClr val="tx1"/>
                </a:solidFill>
                <a:latin typeface="Calibri" panose="020F050202020403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9pPr>
          </a:lstStyle>
          <a:p>
            <a:fld id="{E7AEDF3A-51F4-497F-AEC0-0B2761EE05EC}" type="slidenum">
              <a:rPr lang="fr-FR" altLang="fr-FR" smtClean="0">
                <a:latin typeface="Arial" panose="020B0604020202020204" pitchFamily="34" charset="0"/>
              </a:rPr>
              <a:pPr/>
              <a:t>13</a:t>
            </a:fld>
            <a:endParaRPr lang="fr-FR" altLang="fr-FR" smtClean="0">
              <a:latin typeface="Arial" panose="020B0604020202020204" pitchFamily="34"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31542333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Tahoma" panose="020B0604030504040204" pitchFamily="34" charset="0"/>
              </a:defRPr>
            </a:lvl1pPr>
            <a:lvl2pPr marL="742950" indent="-285750">
              <a:defRPr>
                <a:solidFill>
                  <a:schemeClr val="tx1"/>
                </a:solidFill>
                <a:latin typeface="Calibri" panose="020F0502020204030204" pitchFamily="34" charset="0"/>
                <a:cs typeface="Tahoma" panose="020B0604030504040204" pitchFamily="34" charset="0"/>
              </a:defRPr>
            </a:lvl2pPr>
            <a:lvl3pPr marL="1143000" indent="-228600">
              <a:defRPr>
                <a:solidFill>
                  <a:schemeClr val="tx1"/>
                </a:solidFill>
                <a:latin typeface="Calibri" panose="020F0502020204030204" pitchFamily="34" charset="0"/>
                <a:cs typeface="Tahoma" panose="020B0604030504040204" pitchFamily="34" charset="0"/>
              </a:defRPr>
            </a:lvl3pPr>
            <a:lvl4pPr marL="1600200" indent="-228600">
              <a:defRPr>
                <a:solidFill>
                  <a:schemeClr val="tx1"/>
                </a:solidFill>
                <a:latin typeface="Calibri" panose="020F0502020204030204" pitchFamily="34" charset="0"/>
                <a:cs typeface="Tahoma" panose="020B0604030504040204" pitchFamily="34" charset="0"/>
              </a:defRPr>
            </a:lvl4pPr>
            <a:lvl5pPr marL="2057400" indent="-228600">
              <a:defRPr>
                <a:solidFill>
                  <a:schemeClr val="tx1"/>
                </a:solidFill>
                <a:latin typeface="Calibri" panose="020F050202020403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9pPr>
          </a:lstStyle>
          <a:p>
            <a:fld id="{23832FC8-F7EE-4856-9052-5E950971E031}" type="slidenum">
              <a:rPr lang="fr-FR" altLang="fr-FR" smtClean="0">
                <a:latin typeface="Arial" panose="020B0604020202020204" pitchFamily="34" charset="0"/>
              </a:rPr>
              <a:pPr/>
              <a:t>14</a:t>
            </a:fld>
            <a:endParaRPr lang="fr-FR" altLang="fr-FR" smtClean="0">
              <a:latin typeface="Arial" panose="020B0604020202020204" pitchFamily="34"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1043602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Tahoma" panose="020B0604030504040204" pitchFamily="34" charset="0"/>
              </a:defRPr>
            </a:lvl1pPr>
            <a:lvl2pPr marL="742950" indent="-285750">
              <a:defRPr>
                <a:solidFill>
                  <a:schemeClr val="tx1"/>
                </a:solidFill>
                <a:latin typeface="Calibri" panose="020F0502020204030204" pitchFamily="34" charset="0"/>
                <a:cs typeface="Tahoma" panose="020B0604030504040204" pitchFamily="34" charset="0"/>
              </a:defRPr>
            </a:lvl2pPr>
            <a:lvl3pPr marL="1143000" indent="-228600">
              <a:defRPr>
                <a:solidFill>
                  <a:schemeClr val="tx1"/>
                </a:solidFill>
                <a:latin typeface="Calibri" panose="020F0502020204030204" pitchFamily="34" charset="0"/>
                <a:cs typeface="Tahoma" panose="020B0604030504040204" pitchFamily="34" charset="0"/>
              </a:defRPr>
            </a:lvl3pPr>
            <a:lvl4pPr marL="1600200" indent="-228600">
              <a:defRPr>
                <a:solidFill>
                  <a:schemeClr val="tx1"/>
                </a:solidFill>
                <a:latin typeface="Calibri" panose="020F0502020204030204" pitchFamily="34" charset="0"/>
                <a:cs typeface="Tahoma" panose="020B0604030504040204" pitchFamily="34" charset="0"/>
              </a:defRPr>
            </a:lvl4pPr>
            <a:lvl5pPr marL="2057400" indent="-228600">
              <a:defRPr>
                <a:solidFill>
                  <a:schemeClr val="tx1"/>
                </a:solidFill>
                <a:latin typeface="Calibri" panose="020F050202020403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9pPr>
          </a:lstStyle>
          <a:p>
            <a:fld id="{10CEE6B7-84B8-4C67-AABE-54B8669B29E7}" type="slidenum">
              <a:rPr lang="fr-FR" altLang="fr-FR" smtClean="0">
                <a:latin typeface="Arial" panose="020B0604020202020204" pitchFamily="34" charset="0"/>
              </a:rPr>
              <a:pPr/>
              <a:t>15</a:t>
            </a:fld>
            <a:endParaRPr lang="fr-FR" altLang="fr-FR" smtClean="0">
              <a:latin typeface="Arial" panose="020B0604020202020204" pitchFamily="34"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28895432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Tahoma" panose="020B0604030504040204" pitchFamily="34" charset="0"/>
              </a:defRPr>
            </a:lvl1pPr>
            <a:lvl2pPr marL="742950" indent="-285750">
              <a:defRPr>
                <a:solidFill>
                  <a:schemeClr val="tx1"/>
                </a:solidFill>
                <a:latin typeface="Calibri" panose="020F0502020204030204" pitchFamily="34" charset="0"/>
                <a:cs typeface="Tahoma" panose="020B0604030504040204" pitchFamily="34" charset="0"/>
              </a:defRPr>
            </a:lvl2pPr>
            <a:lvl3pPr marL="1143000" indent="-228600">
              <a:defRPr>
                <a:solidFill>
                  <a:schemeClr val="tx1"/>
                </a:solidFill>
                <a:latin typeface="Calibri" panose="020F0502020204030204" pitchFamily="34" charset="0"/>
                <a:cs typeface="Tahoma" panose="020B0604030504040204" pitchFamily="34" charset="0"/>
              </a:defRPr>
            </a:lvl3pPr>
            <a:lvl4pPr marL="1600200" indent="-228600">
              <a:defRPr>
                <a:solidFill>
                  <a:schemeClr val="tx1"/>
                </a:solidFill>
                <a:latin typeface="Calibri" panose="020F0502020204030204" pitchFamily="34" charset="0"/>
                <a:cs typeface="Tahoma" panose="020B0604030504040204" pitchFamily="34" charset="0"/>
              </a:defRPr>
            </a:lvl4pPr>
            <a:lvl5pPr marL="2057400" indent="-228600">
              <a:defRPr>
                <a:solidFill>
                  <a:schemeClr val="tx1"/>
                </a:solidFill>
                <a:latin typeface="Calibri" panose="020F050202020403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9pPr>
          </a:lstStyle>
          <a:p>
            <a:fld id="{5DF8549C-B448-469F-8EEC-B83B76497CAC}" type="slidenum">
              <a:rPr lang="fr-FR" altLang="fr-FR" smtClean="0">
                <a:latin typeface="Arial" panose="020B0604020202020204" pitchFamily="34" charset="0"/>
              </a:rPr>
              <a:pPr/>
              <a:t>16</a:t>
            </a:fld>
            <a:endParaRPr lang="fr-FR" altLang="fr-FR" smtClean="0">
              <a:latin typeface="Arial" panose="020B060402020202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1543024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1E35A0D5-869D-4B16-87E1-21FDA031C0E6}" type="slidenum">
              <a:rPr lang="fr-FR"/>
              <a:pPr>
                <a:defRPr/>
              </a:pPr>
              <a:t>‹N°›</a:t>
            </a:fld>
            <a:endParaRPr lang="fr-FR"/>
          </a:p>
        </p:txBody>
      </p:sp>
    </p:spTree>
    <p:extLst>
      <p:ext uri="{BB962C8B-B14F-4D97-AF65-F5344CB8AC3E}">
        <p14:creationId xmlns:p14="http://schemas.microsoft.com/office/powerpoint/2010/main" val="1040107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1E35A0D5-869D-4B16-87E1-21FDA031C0E6}" type="slidenum">
              <a:rPr lang="fr-FR"/>
              <a:pPr>
                <a:defRPr/>
              </a:pPr>
              <a:t>‹N°›</a:t>
            </a:fld>
            <a:endParaRPr lang="fr-FR"/>
          </a:p>
        </p:txBody>
      </p:sp>
    </p:spTree>
    <p:extLst>
      <p:ext uri="{BB962C8B-B14F-4D97-AF65-F5344CB8AC3E}">
        <p14:creationId xmlns:p14="http://schemas.microsoft.com/office/powerpoint/2010/main" val="2187831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Tahoma" panose="020B0604030504040204" pitchFamily="34" charset="0"/>
              </a:defRPr>
            </a:lvl1pPr>
            <a:lvl2pPr marL="742950" indent="-285750">
              <a:defRPr>
                <a:solidFill>
                  <a:schemeClr val="tx1"/>
                </a:solidFill>
                <a:latin typeface="Calibri" panose="020F0502020204030204" pitchFamily="34" charset="0"/>
                <a:cs typeface="Tahoma" panose="020B0604030504040204" pitchFamily="34" charset="0"/>
              </a:defRPr>
            </a:lvl2pPr>
            <a:lvl3pPr marL="1143000" indent="-228600">
              <a:defRPr>
                <a:solidFill>
                  <a:schemeClr val="tx1"/>
                </a:solidFill>
                <a:latin typeface="Calibri" panose="020F0502020204030204" pitchFamily="34" charset="0"/>
                <a:cs typeface="Tahoma" panose="020B0604030504040204" pitchFamily="34" charset="0"/>
              </a:defRPr>
            </a:lvl3pPr>
            <a:lvl4pPr marL="1600200" indent="-228600">
              <a:defRPr>
                <a:solidFill>
                  <a:schemeClr val="tx1"/>
                </a:solidFill>
                <a:latin typeface="Calibri" panose="020F0502020204030204" pitchFamily="34" charset="0"/>
                <a:cs typeface="Tahoma" panose="020B0604030504040204" pitchFamily="34" charset="0"/>
              </a:defRPr>
            </a:lvl4pPr>
            <a:lvl5pPr marL="2057400" indent="-228600">
              <a:defRPr>
                <a:solidFill>
                  <a:schemeClr val="tx1"/>
                </a:solidFill>
                <a:latin typeface="Calibri" panose="020F050202020403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9pPr>
          </a:lstStyle>
          <a:p>
            <a:fld id="{5EE3FE26-2065-41C1-81CB-651B355A0FA5}" type="slidenum">
              <a:rPr lang="fr-FR" altLang="fr-FR" smtClean="0">
                <a:latin typeface="Arial" panose="020B0604020202020204" pitchFamily="34" charset="0"/>
              </a:rPr>
              <a:pPr/>
              <a:t>4</a:t>
            </a:fld>
            <a:endParaRPr lang="fr-FR" altLang="fr-FR" smtClean="0">
              <a:latin typeface="Arial" panose="020B0604020202020204" pitchFamily="34" charset="0"/>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897406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1E35A0D5-869D-4B16-87E1-21FDA031C0E6}" type="slidenum">
              <a:rPr lang="fr-FR"/>
              <a:pPr>
                <a:defRPr/>
              </a:pPr>
              <a:t>‹N°›</a:t>
            </a:fld>
            <a:endParaRPr lang="fr-FR"/>
          </a:p>
        </p:txBody>
      </p:sp>
    </p:spTree>
    <p:extLst>
      <p:ext uri="{BB962C8B-B14F-4D97-AF65-F5344CB8AC3E}">
        <p14:creationId xmlns:p14="http://schemas.microsoft.com/office/powerpoint/2010/main" val="1043978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1E35A0D5-869D-4B16-87E1-21FDA031C0E6}" type="slidenum">
              <a:rPr lang="fr-FR"/>
              <a:pPr>
                <a:defRPr/>
              </a:pPr>
              <a:t>‹N°›</a:t>
            </a:fld>
            <a:endParaRPr lang="fr-FR"/>
          </a:p>
        </p:txBody>
      </p:sp>
    </p:spTree>
    <p:extLst>
      <p:ext uri="{BB962C8B-B14F-4D97-AF65-F5344CB8AC3E}">
        <p14:creationId xmlns:p14="http://schemas.microsoft.com/office/powerpoint/2010/main" val="28253467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Tahoma" panose="020B0604030504040204" pitchFamily="34" charset="0"/>
              </a:defRPr>
            </a:lvl1pPr>
            <a:lvl2pPr marL="742950" indent="-285750">
              <a:defRPr>
                <a:solidFill>
                  <a:schemeClr val="tx1"/>
                </a:solidFill>
                <a:latin typeface="Calibri" panose="020F0502020204030204" pitchFamily="34" charset="0"/>
                <a:cs typeface="Tahoma" panose="020B0604030504040204" pitchFamily="34" charset="0"/>
              </a:defRPr>
            </a:lvl2pPr>
            <a:lvl3pPr marL="1143000" indent="-228600">
              <a:defRPr>
                <a:solidFill>
                  <a:schemeClr val="tx1"/>
                </a:solidFill>
                <a:latin typeface="Calibri" panose="020F0502020204030204" pitchFamily="34" charset="0"/>
                <a:cs typeface="Tahoma" panose="020B0604030504040204" pitchFamily="34" charset="0"/>
              </a:defRPr>
            </a:lvl3pPr>
            <a:lvl4pPr marL="1600200" indent="-228600">
              <a:defRPr>
                <a:solidFill>
                  <a:schemeClr val="tx1"/>
                </a:solidFill>
                <a:latin typeface="Calibri" panose="020F0502020204030204" pitchFamily="34" charset="0"/>
                <a:cs typeface="Tahoma" panose="020B0604030504040204" pitchFamily="34" charset="0"/>
              </a:defRPr>
            </a:lvl4pPr>
            <a:lvl5pPr marL="2057400" indent="-228600">
              <a:defRPr>
                <a:solidFill>
                  <a:schemeClr val="tx1"/>
                </a:solidFill>
                <a:latin typeface="Calibri" panose="020F050202020403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9pPr>
          </a:lstStyle>
          <a:p>
            <a:fld id="{7367982B-F7CC-44A7-A421-9DC9ADDE5340}" type="slidenum">
              <a:rPr lang="fr-FR" altLang="fr-FR" smtClean="0">
                <a:latin typeface="Arial" panose="020B0604020202020204" pitchFamily="34" charset="0"/>
              </a:rPr>
              <a:pPr/>
              <a:t>7</a:t>
            </a:fld>
            <a:endParaRPr lang="fr-FR" altLang="fr-FR" smtClean="0">
              <a:latin typeface="Arial" panose="020B0604020202020204" pitchFamily="34" charset="0"/>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14788415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Tahoma" panose="020B0604030504040204" pitchFamily="34" charset="0"/>
              </a:defRPr>
            </a:lvl1pPr>
            <a:lvl2pPr marL="742950" indent="-285750">
              <a:defRPr>
                <a:solidFill>
                  <a:schemeClr val="tx1"/>
                </a:solidFill>
                <a:latin typeface="Calibri" panose="020F0502020204030204" pitchFamily="34" charset="0"/>
                <a:cs typeface="Tahoma" panose="020B0604030504040204" pitchFamily="34" charset="0"/>
              </a:defRPr>
            </a:lvl2pPr>
            <a:lvl3pPr marL="1143000" indent="-228600">
              <a:defRPr>
                <a:solidFill>
                  <a:schemeClr val="tx1"/>
                </a:solidFill>
                <a:latin typeface="Calibri" panose="020F0502020204030204" pitchFamily="34" charset="0"/>
                <a:cs typeface="Tahoma" panose="020B0604030504040204" pitchFamily="34" charset="0"/>
              </a:defRPr>
            </a:lvl3pPr>
            <a:lvl4pPr marL="1600200" indent="-228600">
              <a:defRPr>
                <a:solidFill>
                  <a:schemeClr val="tx1"/>
                </a:solidFill>
                <a:latin typeface="Calibri" panose="020F0502020204030204" pitchFamily="34" charset="0"/>
                <a:cs typeface="Tahoma" panose="020B0604030504040204" pitchFamily="34" charset="0"/>
              </a:defRPr>
            </a:lvl4pPr>
            <a:lvl5pPr marL="2057400" indent="-228600">
              <a:defRPr>
                <a:solidFill>
                  <a:schemeClr val="tx1"/>
                </a:solidFill>
                <a:latin typeface="Calibri" panose="020F050202020403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9pPr>
          </a:lstStyle>
          <a:p>
            <a:fld id="{031CEAB6-55BE-4E9D-A866-D10C5C176A17}" type="slidenum">
              <a:rPr lang="fr-FR" altLang="fr-FR" smtClean="0">
                <a:latin typeface="Arial" panose="020B0604020202020204" pitchFamily="34" charset="0"/>
              </a:rPr>
              <a:pPr/>
              <a:t>8</a:t>
            </a:fld>
            <a:endParaRPr lang="fr-FR" altLang="fr-FR" smtClean="0">
              <a:latin typeface="Arial" panose="020B0604020202020204" pitchFamily="34"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1062007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nchor="b"/>
          <a:lstStyle>
            <a:lvl1pPr>
              <a:defRPr>
                <a:solidFill>
                  <a:schemeClr val="tx1"/>
                </a:solidFill>
                <a:latin typeface="Calibri" panose="020F0502020204030204" pitchFamily="34" charset="0"/>
                <a:cs typeface="Tahoma" panose="020B0604030504040204" pitchFamily="34" charset="0"/>
              </a:defRPr>
            </a:lvl1pPr>
            <a:lvl2pPr marL="742950" indent="-285750">
              <a:defRPr>
                <a:solidFill>
                  <a:schemeClr val="tx1"/>
                </a:solidFill>
                <a:latin typeface="Calibri" panose="020F0502020204030204" pitchFamily="34" charset="0"/>
                <a:cs typeface="Tahoma" panose="020B0604030504040204" pitchFamily="34" charset="0"/>
              </a:defRPr>
            </a:lvl2pPr>
            <a:lvl3pPr marL="1143000" indent="-228600">
              <a:defRPr>
                <a:solidFill>
                  <a:schemeClr val="tx1"/>
                </a:solidFill>
                <a:latin typeface="Calibri" panose="020F0502020204030204" pitchFamily="34" charset="0"/>
                <a:cs typeface="Tahoma" panose="020B0604030504040204" pitchFamily="34" charset="0"/>
              </a:defRPr>
            </a:lvl3pPr>
            <a:lvl4pPr marL="1600200" indent="-228600">
              <a:defRPr>
                <a:solidFill>
                  <a:schemeClr val="tx1"/>
                </a:solidFill>
                <a:latin typeface="Calibri" panose="020F0502020204030204" pitchFamily="34" charset="0"/>
                <a:cs typeface="Tahoma" panose="020B0604030504040204" pitchFamily="34" charset="0"/>
              </a:defRPr>
            </a:lvl4pPr>
            <a:lvl5pPr marL="2057400" indent="-228600">
              <a:defRPr>
                <a:solidFill>
                  <a:schemeClr val="tx1"/>
                </a:solidFill>
                <a:latin typeface="Calibri" panose="020F050202020403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Tahoma" panose="020B0604030504040204" pitchFamily="34" charset="0"/>
              </a:defRPr>
            </a:lvl9pPr>
          </a:lstStyle>
          <a:p>
            <a:pPr algn="r" eaLnBrk="1" hangingPunct="1"/>
            <a:fld id="{23C49218-FB17-4454-A478-D0AE9D5D67E2}" type="slidenum">
              <a:rPr lang="fr-FR" altLang="fr-FR" sz="1200">
                <a:latin typeface="Arial" panose="020B0604020202020204" pitchFamily="34" charset="0"/>
              </a:rPr>
              <a:pPr algn="r" eaLnBrk="1" hangingPunct="1"/>
              <a:t>9</a:t>
            </a:fld>
            <a:endParaRPr lang="fr-FR" altLang="fr-FR" sz="1200">
              <a:latin typeface="Arial" panose="020B0604020202020204" pitchFamily="34"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4049555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23C98F50-537A-4395-A07C-552F10FA1ADF}" type="slidenum">
              <a:rPr lang="fr-FR"/>
              <a:pPr>
                <a:defRPr/>
              </a:pPr>
              <a:t>‹N°›</a:t>
            </a:fld>
            <a:endParaRPr lang="fr-FR"/>
          </a:p>
        </p:txBody>
      </p:sp>
    </p:spTree>
    <p:extLst>
      <p:ext uri="{BB962C8B-B14F-4D97-AF65-F5344CB8AC3E}">
        <p14:creationId xmlns:p14="http://schemas.microsoft.com/office/powerpoint/2010/main" val="1985826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D26104EA-4FF0-430D-AAE9-755F26E020F9}" type="slidenum">
              <a:rPr lang="fr-FR"/>
              <a:pPr>
                <a:defRPr/>
              </a:pPr>
              <a:t>‹N°›</a:t>
            </a:fld>
            <a:endParaRPr lang="fr-FR"/>
          </a:p>
        </p:txBody>
      </p:sp>
    </p:spTree>
    <p:extLst>
      <p:ext uri="{BB962C8B-B14F-4D97-AF65-F5344CB8AC3E}">
        <p14:creationId xmlns:p14="http://schemas.microsoft.com/office/powerpoint/2010/main" val="1205084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794C9A98-0A35-4BC7-BAB8-6D9536289D04}" type="slidenum">
              <a:rPr lang="fr-FR"/>
              <a:pPr>
                <a:defRPr/>
              </a:pPr>
              <a:t>‹N°›</a:t>
            </a:fld>
            <a:endParaRPr lang="fr-FR"/>
          </a:p>
        </p:txBody>
      </p:sp>
    </p:spTree>
    <p:extLst>
      <p:ext uri="{BB962C8B-B14F-4D97-AF65-F5344CB8AC3E}">
        <p14:creationId xmlns:p14="http://schemas.microsoft.com/office/powerpoint/2010/main" val="2337761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C08B3F39-78C5-45F6-BD8F-5FCFE9F3DC6D}" type="slidenum">
              <a:rPr lang="fr-FR"/>
              <a:pPr>
                <a:defRPr/>
              </a:pPr>
              <a:t>‹N°›</a:t>
            </a:fld>
            <a:endParaRPr lang="fr-FR"/>
          </a:p>
        </p:txBody>
      </p:sp>
    </p:spTree>
    <p:extLst>
      <p:ext uri="{BB962C8B-B14F-4D97-AF65-F5344CB8AC3E}">
        <p14:creationId xmlns:p14="http://schemas.microsoft.com/office/powerpoint/2010/main" val="3832877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CE92CBF6-F87B-4E88-83FB-214FBCB0A374}" type="slidenum">
              <a:rPr lang="fr-FR"/>
              <a:pPr>
                <a:defRPr/>
              </a:pPr>
              <a:t>‹N°›</a:t>
            </a:fld>
            <a:endParaRPr lang="fr-FR"/>
          </a:p>
        </p:txBody>
      </p:sp>
    </p:spTree>
    <p:extLst>
      <p:ext uri="{BB962C8B-B14F-4D97-AF65-F5344CB8AC3E}">
        <p14:creationId xmlns:p14="http://schemas.microsoft.com/office/powerpoint/2010/main" val="1510566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C942AC0D-9330-43DC-A431-9304CDE94574}" type="slidenum">
              <a:rPr lang="fr-FR"/>
              <a:pPr>
                <a:defRPr/>
              </a:pPr>
              <a:t>‹N°›</a:t>
            </a:fld>
            <a:endParaRPr lang="fr-FR"/>
          </a:p>
        </p:txBody>
      </p:sp>
    </p:spTree>
    <p:extLst>
      <p:ext uri="{BB962C8B-B14F-4D97-AF65-F5344CB8AC3E}">
        <p14:creationId xmlns:p14="http://schemas.microsoft.com/office/powerpoint/2010/main" val="482078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6D1FA214-1463-45C8-A158-08C657569790}" type="slidenum">
              <a:rPr lang="fr-FR"/>
              <a:pPr>
                <a:defRPr/>
              </a:pPr>
              <a:t>‹N°›</a:t>
            </a:fld>
            <a:endParaRPr lang="fr-FR"/>
          </a:p>
        </p:txBody>
      </p:sp>
    </p:spTree>
    <p:extLst>
      <p:ext uri="{BB962C8B-B14F-4D97-AF65-F5344CB8AC3E}">
        <p14:creationId xmlns:p14="http://schemas.microsoft.com/office/powerpoint/2010/main" val="3985992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8B406941-8B6E-40C2-A22B-9E66F9F3D92C}" type="slidenum">
              <a:rPr lang="fr-FR"/>
              <a:pPr>
                <a:defRPr/>
              </a:pPr>
              <a:t>‹N°›</a:t>
            </a:fld>
            <a:endParaRPr lang="fr-FR"/>
          </a:p>
        </p:txBody>
      </p:sp>
    </p:spTree>
    <p:extLst>
      <p:ext uri="{BB962C8B-B14F-4D97-AF65-F5344CB8AC3E}">
        <p14:creationId xmlns:p14="http://schemas.microsoft.com/office/powerpoint/2010/main" val="3723467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9B75554F-FE7A-4048-B964-77F643BFE348}" type="slidenum">
              <a:rPr lang="fr-FR"/>
              <a:pPr>
                <a:defRPr/>
              </a:pPr>
              <a:t>‹N°›</a:t>
            </a:fld>
            <a:endParaRPr lang="fr-FR"/>
          </a:p>
        </p:txBody>
      </p:sp>
    </p:spTree>
    <p:extLst>
      <p:ext uri="{BB962C8B-B14F-4D97-AF65-F5344CB8AC3E}">
        <p14:creationId xmlns:p14="http://schemas.microsoft.com/office/powerpoint/2010/main" val="194385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071CBE4C-672B-4CAE-A8DF-4EB41831CC2E}" type="slidenum">
              <a:rPr lang="fr-FR"/>
              <a:pPr>
                <a:defRPr/>
              </a:pPr>
              <a:t>‹N°›</a:t>
            </a:fld>
            <a:endParaRPr lang="fr-FR"/>
          </a:p>
        </p:txBody>
      </p:sp>
    </p:spTree>
    <p:extLst>
      <p:ext uri="{BB962C8B-B14F-4D97-AF65-F5344CB8AC3E}">
        <p14:creationId xmlns:p14="http://schemas.microsoft.com/office/powerpoint/2010/main" val="2879807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911A87A9-5686-4092-8331-A9A77FC9CD94}" type="slidenum">
              <a:rPr lang="fr-FR"/>
              <a:pPr>
                <a:defRPr/>
              </a:pPr>
              <a:t>‹N°›</a:t>
            </a:fld>
            <a:endParaRPr lang="fr-FR"/>
          </a:p>
        </p:txBody>
      </p:sp>
    </p:spTree>
    <p:extLst>
      <p:ext uri="{BB962C8B-B14F-4D97-AF65-F5344CB8AC3E}">
        <p14:creationId xmlns:p14="http://schemas.microsoft.com/office/powerpoint/2010/main" val="158804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DFDFD"/>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defRPr>
            </a:lvl1pPr>
          </a:lstStyle>
          <a:p>
            <a:pPr>
              <a:defRPr/>
            </a:pPr>
            <a:fld id="{420EA352-45E7-4840-A88A-3F2E0116FFD7}"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3.jpeg"/><Relationship Id="rId4" Type="http://schemas.openxmlformats.org/officeDocument/2006/relationships/image" Target="../media/image22.jpe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25.jpeg"/><Relationship Id="rId4" Type="http://schemas.openxmlformats.org/officeDocument/2006/relationships/image" Target="../media/image24.jpeg"/></Relationships>
</file>

<file path=ppt/slides/_rels/slide12.xml.rels><?xml version="1.0" encoding="UTF-8" standalone="yes"?>
<Relationships xmlns="http://schemas.openxmlformats.org/package/2006/relationships"><Relationship Id="rId8" Type="http://schemas.openxmlformats.org/officeDocument/2006/relationships/hyperlink" Target="http://www.lacimade.org/wp-content/uploads/2016/06/La_Cimade_FrontieresUE_pl.pdf" TargetMode="External"/><Relationship Id="rId3" Type="http://schemas.openxmlformats.org/officeDocument/2006/relationships/slideLayout" Target="../slideLayouts/slideLayout2.xml"/><Relationship Id="rId7" Type="http://schemas.openxmlformats.org/officeDocument/2006/relationships/image" Target="../media/image26.jpeg"/><Relationship Id="rId2" Type="http://schemas.openxmlformats.org/officeDocument/2006/relationships/video" Target="https://www.youtube.com/embed/vkqB7bdPpFM" TargetMode="External"/><Relationship Id="rId1" Type="http://schemas.openxmlformats.org/officeDocument/2006/relationships/video" Target="https://www.youtube.com/embed/wLsmk2fjTv0" TargetMode="External"/><Relationship Id="rId6" Type="http://schemas.openxmlformats.org/officeDocument/2006/relationships/hyperlink" Target="http://www.lacimade.org/wp-content/uploads/2017/03/La_Cimade_EDL2017_Synthese.pdf" TargetMode="External"/><Relationship Id="rId11" Type="http://schemas.openxmlformats.org/officeDocument/2006/relationships/image" Target="../media/image29.jpeg"/><Relationship Id="rId5" Type="http://schemas.openxmlformats.org/officeDocument/2006/relationships/image" Target="../media/image4.jpeg"/><Relationship Id="rId10" Type="http://schemas.openxmlformats.org/officeDocument/2006/relationships/image" Target="../media/image28.jpeg"/><Relationship Id="rId4" Type="http://schemas.openxmlformats.org/officeDocument/2006/relationships/notesSlide" Target="../notesSlides/notesSlide12.xml"/><Relationship Id="rId9" Type="http://schemas.openxmlformats.org/officeDocument/2006/relationships/image" Target="../media/image27.jpeg"/></Relationships>
</file>

<file path=ppt/slides/_rels/slide13.xml.rels><?xml version="1.0" encoding="UTF-8" standalone="yes" ?><Relationships xmlns="http://schemas.openxmlformats.org/package/2006/relationships"><Relationship Id="rId8" Target="../media/image31.jpeg" Type="http://schemas.openxmlformats.org/officeDocument/2006/relationships/image"/><Relationship Id="rId13" Target="../media/image34.jpeg" Type="http://schemas.openxmlformats.org/officeDocument/2006/relationships/image"/><Relationship Id="rId18" Target="../media/image37.jpeg" Type="http://schemas.openxmlformats.org/officeDocument/2006/relationships/image"/><Relationship Id="rId3" Target="../media/image30.jpeg" Type="http://schemas.openxmlformats.org/officeDocument/2006/relationships/image"/><Relationship Id="rId21" Target="../media/image39.jpeg" Type="http://schemas.openxmlformats.org/officeDocument/2006/relationships/image"/><Relationship Id="rId7" Target="https://www.actes-sud.fr/actualites/la-cimade-chroniques-de-retention" TargetMode="External" Type="http://schemas.openxmlformats.org/officeDocument/2006/relationships/hyperlink"/><Relationship Id="rId12" Target="http://www.lacimade.org/" TargetMode="External" Type="http://schemas.openxmlformats.org/officeDocument/2006/relationships/hyperlink"/><Relationship Id="rId17" Target="../media/image36.jpeg" Type="http://schemas.openxmlformats.org/officeDocument/2006/relationships/image"/><Relationship Id="rId2" Target="../notesSlides/notesSlide13.xml" Type="http://schemas.openxmlformats.org/officeDocument/2006/relationships/notesSlide"/><Relationship Id="rId16" Target="http://www.lacimade.org/nos-actions/sensibilisation/" TargetMode="External" Type="http://schemas.openxmlformats.org/officeDocument/2006/relationships/hyperlink"/><Relationship Id="rId20" Target="http://www.lacimade.org/publication/" TargetMode="External" Type="http://schemas.openxmlformats.org/officeDocument/2006/relationships/hyperlink"/><Relationship Id="rId1" Target="../slideLayouts/slideLayout2.xml" Type="http://schemas.openxmlformats.org/officeDocument/2006/relationships/slideLayout"/><Relationship Id="rId6" Target="https://twitter.com/lacimade" TargetMode="External" Type="http://schemas.openxmlformats.org/officeDocument/2006/relationships/hyperlink"/><Relationship Id="rId11" Target="../media/image33.jpeg" Type="http://schemas.openxmlformats.org/officeDocument/2006/relationships/image"/><Relationship Id="rId5" Target="https://www.facebook.com/lacimade/" TargetMode="External" Type="http://schemas.openxmlformats.org/officeDocument/2006/relationships/hyperlink"/><Relationship Id="rId15" Target="../media/image35.jpeg" Type="http://schemas.openxmlformats.org/officeDocument/2006/relationships/image"/><Relationship Id="rId10" Target="https://www.facebook.com/lacimade" TargetMode="External" Type="http://schemas.openxmlformats.org/officeDocument/2006/relationships/hyperlink"/><Relationship Id="rId19" Target="../media/image38.jpeg" Type="http://schemas.openxmlformats.org/officeDocument/2006/relationships/image"/><Relationship Id="rId4" Target="../media/image4.jpeg" Type="http://schemas.openxmlformats.org/officeDocument/2006/relationships/image"/><Relationship Id="rId9" Target="../media/image32.jpeg" Type="http://schemas.openxmlformats.org/officeDocument/2006/relationships/image"/><Relationship Id="rId14" Target="http://www.festivalmigrantscene.org/" TargetMode="External" Type="http://schemas.openxmlformats.org/officeDocument/2006/relationships/hyperlink"/></Relationships>
</file>

<file path=ppt/slides/_rels/slide14.xml.rels><?xml version="1.0" encoding="UTF-8" standalone="yes"?>
<Relationships xmlns="http://schemas.openxmlformats.org/package/2006/relationships"><Relationship Id="rId8" Type="http://schemas.openxmlformats.org/officeDocument/2006/relationships/image" Target="../media/image43.png"/><Relationship Id="rId3" Type="http://schemas.openxmlformats.org/officeDocument/2006/relationships/image" Target="../media/image4.jpeg"/><Relationship Id="rId7" Type="http://schemas.openxmlformats.org/officeDocument/2006/relationships/image" Target="../media/image42.jpe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41.png"/><Relationship Id="rId5" Type="http://schemas.openxmlformats.org/officeDocument/2006/relationships/image" Target="../media/image40.jpeg"/><Relationship Id="rId4" Type="http://schemas.openxmlformats.org/officeDocument/2006/relationships/hyperlink" Target="http://www.lacimade.org/wp-content/uploads/2015/04/LEssentiel-La-Cimade-2016.pdf" TargetMode="External"/></Relationships>
</file>

<file path=ppt/slides/_rels/slide15.xml.rels><?xml version="1.0" encoding="UTF-8" standalone="yes" ?><Relationships xmlns="http://schemas.openxmlformats.org/package/2006/relationships"><Relationship Id="rId8" Target="../media/image47.jpeg" Type="http://schemas.openxmlformats.org/officeDocument/2006/relationships/image"/><Relationship Id="rId3" Target="../media/image4.jpeg" Type="http://schemas.openxmlformats.org/officeDocument/2006/relationships/image"/><Relationship Id="rId7" Target="../media/image46.png" Type="http://schemas.openxmlformats.org/officeDocument/2006/relationships/image"/><Relationship Id="rId2" Target="../notesSlides/notesSlide15.xml" Type="http://schemas.openxmlformats.org/officeDocument/2006/relationships/notesSlide"/><Relationship Id="rId1" Target="../slideLayouts/slideLayout2.xml" Type="http://schemas.openxmlformats.org/officeDocument/2006/relationships/slideLayout"/><Relationship Id="rId6" Target="../media/image45.jpeg" Type="http://schemas.openxmlformats.org/officeDocument/2006/relationships/image"/><Relationship Id="rId11" Target="../media/image50.jpeg" Type="http://schemas.openxmlformats.org/officeDocument/2006/relationships/image"/><Relationship Id="rId5" Target="../media/image44.jpeg" Type="http://schemas.openxmlformats.org/officeDocument/2006/relationships/image"/><Relationship Id="rId10" Target="../media/image49.jpeg" Type="http://schemas.openxmlformats.org/officeDocument/2006/relationships/image"/><Relationship Id="rId4" Target="https://boutique.lacimade.org/" TargetMode="External" Type="http://schemas.openxmlformats.org/officeDocument/2006/relationships/hyperlink"/><Relationship Id="rId9" Target="../media/image48.jpeg" Type="http://schemas.openxmlformats.org/officeDocument/2006/relationships/image"/></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lacimade.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migrations-internationales.lacimade.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arget="../media/image10.jpeg" Type="http://schemas.openxmlformats.org/officeDocument/2006/relationships/image"/><Relationship Id="rId3" Target="../media/image5.jpeg" Type="http://schemas.openxmlformats.org/officeDocument/2006/relationships/image"/><Relationship Id="rId7" Target="../media/image9.jpeg" Type="http://schemas.openxmlformats.org/officeDocument/2006/relationships/image"/><Relationship Id="rId2" Target="../notesSlides/notesSlide5.xml" Type="http://schemas.openxmlformats.org/officeDocument/2006/relationships/notesSlide"/><Relationship Id="rId1" Target="../slideLayouts/slideLayout2.xml" Type="http://schemas.openxmlformats.org/officeDocument/2006/relationships/slideLayout"/><Relationship Id="rId6" Target="../media/image8.jpeg" Type="http://schemas.openxmlformats.org/officeDocument/2006/relationships/image"/><Relationship Id="rId5" Target="../media/image7.jpeg" Type="http://schemas.openxmlformats.org/officeDocument/2006/relationships/image"/><Relationship Id="rId10" Target="../media/image12.jpeg" Type="http://schemas.openxmlformats.org/officeDocument/2006/relationships/image"/><Relationship Id="rId4" Target="../media/image6.jpeg" Type="http://schemas.openxmlformats.org/officeDocument/2006/relationships/image"/><Relationship Id="rId9" Target="../media/image11.jpeg" Type="http://schemas.openxmlformats.org/officeDocument/2006/relationships/image"/></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4.jpeg"/><Relationship Id="rId7" Type="http://schemas.openxmlformats.org/officeDocument/2006/relationships/image" Target="../media/image17.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youtube.com/watch?v=eVblnsCNjoE" TargetMode="External"/><Relationship Id="rId5" Type="http://schemas.openxmlformats.org/officeDocument/2006/relationships/image" Target="../media/image16.jpeg"/><Relationship Id="rId4" Type="http://schemas.openxmlformats.org/officeDocument/2006/relationships/hyperlink" Target="http://www.lacimade.org/en-region/"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0.jpeg"/><Relationship Id="rId5" Type="http://schemas.openxmlformats.org/officeDocument/2006/relationships/hyperlink" Target="https://www.youtube.com/watch?v=eVblnsCNjoE" TargetMode="External"/><Relationship Id="rId4" Type="http://schemas.openxmlformats.org/officeDocument/2006/relationships/image" Target="../media/image19.jpe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7" descr="LaCimade_siege_LONG_ROUGE"/>
          <p:cNvPicPr>
            <a:picLocks noChangeAspect="1" noChangeArrowheads="1"/>
          </p:cNvPicPr>
          <p:nvPr/>
        </p:nvPicPr>
        <p:blipFill>
          <a:blip r:embed="rId3">
            <a:extLst>
              <a:ext uri="{28A0092B-C50C-407E-A947-70E740481C1C}">
                <a14:useLocalDpi xmlns:a14="http://schemas.microsoft.com/office/drawing/2010/main" val="0"/>
              </a:ext>
            </a:extLst>
          </a:blip>
          <a:srcRect l="47498" r="39232"/>
          <a:stretch>
            <a:fillRect/>
          </a:stretch>
        </p:blipFill>
        <p:spPr bwMode="auto">
          <a:xfrm>
            <a:off x="0" y="2420938"/>
            <a:ext cx="9144000"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aCimade_siege_LONG_ROUGE"/>
          <p:cNvPicPr>
            <a:picLocks noChangeAspect="1" noChangeArrowheads="1"/>
          </p:cNvPicPr>
          <p:nvPr/>
        </p:nvPicPr>
        <p:blipFill>
          <a:blip r:embed="rId3">
            <a:extLst>
              <a:ext uri="{28A0092B-C50C-407E-A947-70E740481C1C}">
                <a14:useLocalDpi xmlns:a14="http://schemas.microsoft.com/office/drawing/2010/main" val="0"/>
              </a:ext>
            </a:extLst>
          </a:blip>
          <a:srcRect l="49286" r="33496"/>
          <a:stretch>
            <a:fillRect/>
          </a:stretch>
        </p:blipFill>
        <p:spPr bwMode="auto">
          <a:xfrm>
            <a:off x="0" y="-23813"/>
            <a:ext cx="9144000" cy="1108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3"/>
          <p:cNvSpPr>
            <a:spLocks noGrp="1" noChangeArrowheads="1"/>
          </p:cNvSpPr>
          <p:nvPr>
            <p:ph type="title"/>
          </p:nvPr>
        </p:nvSpPr>
        <p:spPr>
          <a:xfrm>
            <a:off x="3995738" y="-158750"/>
            <a:ext cx="4978400" cy="1441450"/>
          </a:xfrm>
        </p:spPr>
        <p:txBody>
          <a:bodyPr/>
          <a:lstStyle/>
          <a:p>
            <a:pPr algn="r" eaLnBrk="1" hangingPunct="1"/>
            <a:r>
              <a:rPr lang="fr-FR" altLang="fr-FR" sz="3200" i="1" smtClean="0">
                <a:solidFill>
                  <a:schemeClr val="bg2"/>
                </a:solidFill>
                <a:latin typeface="Calibri" panose="020F0502020204030204" pitchFamily="34" charset="0"/>
                <a:cs typeface="Tahoma" panose="020B0604030504040204" pitchFamily="34" charset="0"/>
              </a:rPr>
              <a:t>Nos actions</a:t>
            </a:r>
            <a:br>
              <a:rPr lang="fr-FR" altLang="fr-FR" sz="3200" i="1" smtClean="0">
                <a:solidFill>
                  <a:schemeClr val="bg2"/>
                </a:solidFill>
                <a:latin typeface="Calibri" panose="020F0502020204030204" pitchFamily="34" charset="0"/>
                <a:cs typeface="Tahoma" panose="020B0604030504040204" pitchFamily="34" charset="0"/>
              </a:rPr>
            </a:br>
            <a:r>
              <a:rPr lang="fr-FR" altLang="fr-FR" sz="2400" i="1" smtClean="0">
                <a:solidFill>
                  <a:schemeClr val="bg2"/>
                </a:solidFill>
                <a:latin typeface="Calibri" panose="020F0502020204030204" pitchFamily="34" charset="0"/>
                <a:cs typeface="Tahoma" panose="020B0604030504040204" pitchFamily="34" charset="0"/>
              </a:rPr>
              <a:t>2 – Accueillir et intégrer</a:t>
            </a:r>
          </a:p>
        </p:txBody>
      </p:sp>
      <p:sp>
        <p:nvSpPr>
          <p:cNvPr id="16388" name="Text Box 6"/>
          <p:cNvSpPr txBox="1">
            <a:spLocks noChangeArrowheads="1"/>
          </p:cNvSpPr>
          <p:nvPr/>
        </p:nvSpPr>
        <p:spPr bwMode="auto">
          <a:xfrm>
            <a:off x="179388" y="1412875"/>
            <a:ext cx="85693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Char char="Ø"/>
            </a:pPr>
            <a:r>
              <a:rPr lang="fr-FR" altLang="fr-FR" sz="1800">
                <a:solidFill>
                  <a:srgbClr val="D4160D"/>
                </a:solidFill>
              </a:rPr>
              <a:t> </a:t>
            </a:r>
            <a:r>
              <a:rPr lang="fr-FR" altLang="fr-FR" sz="1800">
                <a:solidFill>
                  <a:srgbClr val="D4160D"/>
                </a:solidFill>
                <a:latin typeface="Calibri" panose="020F0502020204030204" pitchFamily="34" charset="0"/>
              </a:rPr>
              <a:t>Hébergement et intégration</a:t>
            </a:r>
          </a:p>
        </p:txBody>
      </p:sp>
      <p:sp>
        <p:nvSpPr>
          <p:cNvPr id="16389" name="Rectangle 8"/>
          <p:cNvSpPr>
            <a:spLocks noChangeArrowheads="1"/>
          </p:cNvSpPr>
          <p:nvPr/>
        </p:nvSpPr>
        <p:spPr bwMode="auto">
          <a:xfrm>
            <a:off x="250825" y="1911350"/>
            <a:ext cx="5508625"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 typeface="Wingdings" panose="05000000000000000000" pitchFamily="2" charset="2"/>
              <a:buNone/>
            </a:pPr>
            <a:r>
              <a:rPr lang="fr-FR" altLang="fr-FR" sz="1600">
                <a:latin typeface="Calibri" panose="020F0502020204030204" pitchFamily="34" charset="0"/>
              </a:rPr>
              <a:t>Situé à 15 km de Paris, le </a:t>
            </a:r>
            <a:r>
              <a:rPr lang="fr-FR" altLang="fr-FR" sz="1600" b="1">
                <a:latin typeface="Calibri" panose="020F0502020204030204" pitchFamily="34" charset="0"/>
              </a:rPr>
              <a:t>centre d’hébergement de Massy </a:t>
            </a:r>
            <a:r>
              <a:rPr lang="fr-FR" altLang="fr-FR" sz="1600">
                <a:latin typeface="Calibri" panose="020F0502020204030204" pitchFamily="34" charset="0"/>
              </a:rPr>
              <a:t>accueille chaque année plus de 130 personnes, notamment des familles, qui ont obtenu l’asile en France. L’équipe de La Cimade les aide à s’intégrer : trouver un logement, un emploi, apprendre le français et scolariser les enfants, etc.</a:t>
            </a:r>
          </a:p>
          <a:p>
            <a:pPr algn="just" eaLnBrk="1" hangingPunct="1">
              <a:spcBef>
                <a:spcPct val="50000"/>
              </a:spcBef>
              <a:buFont typeface="Wingdings" panose="05000000000000000000" pitchFamily="2" charset="2"/>
              <a:buNone/>
            </a:pPr>
            <a:r>
              <a:rPr lang="fr-FR" altLang="fr-FR" sz="1600">
                <a:latin typeface="Calibri" panose="020F0502020204030204" pitchFamily="34" charset="0"/>
              </a:rPr>
              <a:t>Depuis les années 1970, le </a:t>
            </a:r>
            <a:r>
              <a:rPr lang="fr-FR" altLang="fr-FR" sz="1600" b="1">
                <a:latin typeface="Calibri" panose="020F0502020204030204" pitchFamily="34" charset="0"/>
              </a:rPr>
              <a:t>centre de Massy a hébergé plus de 5500 personnes originaires de 100 pays.</a:t>
            </a:r>
          </a:p>
        </p:txBody>
      </p:sp>
      <p:sp>
        <p:nvSpPr>
          <p:cNvPr id="16390" name="Text Box 14"/>
          <p:cNvSpPr txBox="1">
            <a:spLocks noChangeArrowheads="1"/>
          </p:cNvSpPr>
          <p:nvPr/>
        </p:nvSpPr>
        <p:spPr bwMode="auto">
          <a:xfrm>
            <a:off x="250825" y="6440488"/>
            <a:ext cx="29527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900">
                <a:latin typeface="Calibri" panose="020F0502020204030204" pitchFamily="34" charset="0"/>
              </a:rPr>
              <a:t>Le CADA de Béziers © La Cimade</a:t>
            </a:r>
          </a:p>
        </p:txBody>
      </p:sp>
      <p:sp>
        <p:nvSpPr>
          <p:cNvPr id="16391" name="Text Box 20"/>
          <p:cNvSpPr txBox="1">
            <a:spLocks noChangeArrowheads="1"/>
          </p:cNvSpPr>
          <p:nvPr/>
        </p:nvSpPr>
        <p:spPr bwMode="auto">
          <a:xfrm>
            <a:off x="8820150" y="6538913"/>
            <a:ext cx="215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200">
                <a:latin typeface="Calibri" panose="020F0502020204030204" pitchFamily="34" charset="0"/>
              </a:rPr>
              <a:t>6</a:t>
            </a:r>
          </a:p>
        </p:txBody>
      </p:sp>
      <p:pic>
        <p:nvPicPr>
          <p:cNvPr id="16392" name="Picture 10" descr="Cour_arbre-grand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4219575"/>
            <a:ext cx="3311525" cy="22082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6393" name="Rectangle 15"/>
          <p:cNvSpPr>
            <a:spLocks noChangeArrowheads="1"/>
          </p:cNvSpPr>
          <p:nvPr/>
        </p:nvSpPr>
        <p:spPr bwMode="auto">
          <a:xfrm>
            <a:off x="3635375" y="4437063"/>
            <a:ext cx="5184775"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 typeface="Wingdings" panose="05000000000000000000" pitchFamily="2" charset="2"/>
              <a:buNone/>
            </a:pPr>
            <a:r>
              <a:rPr lang="fr-FR" altLang="fr-FR" sz="1600">
                <a:latin typeface="Calibri" panose="020F0502020204030204" pitchFamily="34" charset="0"/>
              </a:rPr>
              <a:t>La Cimade s’occupe depuis 2001 d’un </a:t>
            </a:r>
            <a:r>
              <a:rPr lang="fr-FR" altLang="fr-FR" sz="1600" b="1">
                <a:latin typeface="Calibri" panose="020F0502020204030204" pitchFamily="34" charset="0"/>
              </a:rPr>
              <a:t>centre d’accueil pour demandeurs d’asile (un CADA) à Béziers</a:t>
            </a:r>
            <a:r>
              <a:rPr lang="fr-FR" altLang="fr-FR" sz="1600">
                <a:latin typeface="Calibri" panose="020F0502020204030204" pitchFamily="34" charset="0"/>
              </a:rPr>
              <a:t>, dans le sud de la France. Un hébergement est accordé à des personnes qui sont en attente de réponse sur leur demande d’asile. </a:t>
            </a:r>
          </a:p>
          <a:p>
            <a:pPr algn="just" eaLnBrk="1" hangingPunct="1">
              <a:spcBef>
                <a:spcPct val="50000"/>
              </a:spcBef>
              <a:buFont typeface="Wingdings" panose="05000000000000000000" pitchFamily="2" charset="2"/>
              <a:buNone/>
            </a:pPr>
            <a:r>
              <a:rPr lang="fr-FR" altLang="fr-FR" sz="1600" b="1">
                <a:latin typeface="Calibri" panose="020F0502020204030204" pitchFamily="34" charset="0"/>
              </a:rPr>
              <a:t>C’est un lieu où 90 personnes peuvent vivre et s’occuper dans des conditions correctes de leur demande d’asile </a:t>
            </a:r>
            <a:r>
              <a:rPr lang="fr-FR" altLang="fr-FR" sz="1600">
                <a:latin typeface="Calibri" panose="020F0502020204030204" pitchFamily="34" charset="0"/>
              </a:rPr>
              <a:t>et reconstruire leur vie en France. </a:t>
            </a:r>
          </a:p>
        </p:txBody>
      </p:sp>
      <p:pic>
        <p:nvPicPr>
          <p:cNvPr id="16394" name="Image 1"/>
          <p:cNvPicPr>
            <a:picLocks noChangeAspect="1"/>
          </p:cNvPicPr>
          <p:nvPr/>
        </p:nvPicPr>
        <p:blipFill>
          <a:blip r:embed="rId5">
            <a:extLst>
              <a:ext uri="{28A0092B-C50C-407E-A947-70E740481C1C}">
                <a14:useLocalDpi xmlns:a14="http://schemas.microsoft.com/office/drawing/2010/main" val="0"/>
              </a:ext>
            </a:extLst>
          </a:blip>
          <a:srcRect t="15845" r="9901"/>
          <a:stretch>
            <a:fillRect/>
          </a:stretch>
        </p:blipFill>
        <p:spPr bwMode="auto">
          <a:xfrm>
            <a:off x="5832475" y="1916113"/>
            <a:ext cx="3095625" cy="1927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6395" name="Text Box 14"/>
          <p:cNvSpPr txBox="1">
            <a:spLocks noChangeArrowheads="1"/>
          </p:cNvSpPr>
          <p:nvPr/>
        </p:nvSpPr>
        <p:spPr bwMode="auto">
          <a:xfrm>
            <a:off x="5759450" y="3848100"/>
            <a:ext cx="29527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900">
                <a:latin typeface="Calibri" panose="020F0502020204030204" pitchFamily="34" charset="0"/>
              </a:rPr>
              <a:t>Le Centre de Massy pour les réfugiés © La Cimade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LaCimade_siege_LONG_ROUGE"/>
          <p:cNvPicPr>
            <a:picLocks noChangeAspect="1" noChangeArrowheads="1"/>
          </p:cNvPicPr>
          <p:nvPr/>
        </p:nvPicPr>
        <p:blipFill>
          <a:blip r:embed="rId3">
            <a:extLst>
              <a:ext uri="{28A0092B-C50C-407E-A947-70E740481C1C}">
                <a14:useLocalDpi xmlns:a14="http://schemas.microsoft.com/office/drawing/2010/main" val="0"/>
              </a:ext>
            </a:extLst>
          </a:blip>
          <a:srcRect l="49286" r="33496"/>
          <a:stretch>
            <a:fillRect/>
          </a:stretch>
        </p:blipFill>
        <p:spPr bwMode="auto">
          <a:xfrm>
            <a:off x="0" y="-23813"/>
            <a:ext cx="9144000" cy="1108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Rectangle 3"/>
          <p:cNvSpPr>
            <a:spLocks noGrp="1" noChangeArrowheads="1"/>
          </p:cNvSpPr>
          <p:nvPr>
            <p:ph type="title"/>
          </p:nvPr>
        </p:nvSpPr>
        <p:spPr>
          <a:xfrm>
            <a:off x="3995738" y="-158750"/>
            <a:ext cx="4978400" cy="1441450"/>
          </a:xfrm>
        </p:spPr>
        <p:txBody>
          <a:bodyPr/>
          <a:lstStyle/>
          <a:p>
            <a:pPr algn="r" eaLnBrk="1" hangingPunct="1"/>
            <a:r>
              <a:rPr lang="fr-FR" altLang="fr-FR" sz="3200" i="1" smtClean="0">
                <a:solidFill>
                  <a:schemeClr val="bg2"/>
                </a:solidFill>
                <a:latin typeface="Calibri" panose="020F0502020204030204" pitchFamily="34" charset="0"/>
                <a:cs typeface="Tahoma" panose="020B0604030504040204" pitchFamily="34" charset="0"/>
              </a:rPr>
              <a:t>Nos actions</a:t>
            </a:r>
            <a:br>
              <a:rPr lang="fr-FR" altLang="fr-FR" sz="3200" i="1" smtClean="0">
                <a:solidFill>
                  <a:schemeClr val="bg2"/>
                </a:solidFill>
                <a:latin typeface="Calibri" panose="020F0502020204030204" pitchFamily="34" charset="0"/>
                <a:cs typeface="Tahoma" panose="020B0604030504040204" pitchFamily="34" charset="0"/>
              </a:rPr>
            </a:br>
            <a:r>
              <a:rPr lang="fr-FR" altLang="fr-FR" sz="2400" i="1" smtClean="0">
                <a:solidFill>
                  <a:schemeClr val="bg2"/>
                </a:solidFill>
                <a:latin typeface="Calibri" panose="020F0502020204030204" pitchFamily="34" charset="0"/>
                <a:cs typeface="Tahoma" panose="020B0604030504040204" pitchFamily="34" charset="0"/>
              </a:rPr>
              <a:t>2 – Accueillir et intégrer</a:t>
            </a:r>
          </a:p>
        </p:txBody>
      </p:sp>
      <p:sp>
        <p:nvSpPr>
          <p:cNvPr id="18436" name="Text Box 6"/>
          <p:cNvSpPr txBox="1">
            <a:spLocks noChangeArrowheads="1"/>
          </p:cNvSpPr>
          <p:nvPr/>
        </p:nvSpPr>
        <p:spPr bwMode="auto">
          <a:xfrm>
            <a:off x="227013" y="1255713"/>
            <a:ext cx="85693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Char char="Ø"/>
            </a:pPr>
            <a:r>
              <a:rPr lang="fr-FR" altLang="fr-FR" sz="1800">
                <a:solidFill>
                  <a:srgbClr val="D4160D"/>
                </a:solidFill>
              </a:rPr>
              <a:t> </a:t>
            </a:r>
            <a:r>
              <a:rPr lang="fr-FR" altLang="fr-FR" sz="1800">
                <a:solidFill>
                  <a:srgbClr val="D4160D"/>
                </a:solidFill>
                <a:latin typeface="Calibri" panose="020F0502020204030204" pitchFamily="34" charset="0"/>
              </a:rPr>
              <a:t>Apprendre le français</a:t>
            </a:r>
          </a:p>
        </p:txBody>
      </p:sp>
      <p:sp>
        <p:nvSpPr>
          <p:cNvPr id="18437" name="Rectangle 8"/>
          <p:cNvSpPr>
            <a:spLocks noChangeArrowheads="1"/>
          </p:cNvSpPr>
          <p:nvPr/>
        </p:nvSpPr>
        <p:spPr bwMode="auto">
          <a:xfrm>
            <a:off x="263525" y="1719263"/>
            <a:ext cx="5508625" cy="193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7000"/>
              </a:lnSpc>
              <a:spcAft>
                <a:spcPts val="800"/>
              </a:spcAft>
              <a:buFontTx/>
              <a:buNone/>
            </a:pPr>
            <a:r>
              <a:rPr lang="fr-FR" altLang="fr-FR" sz="1600">
                <a:latin typeface="Calibri" panose="020F0502020204030204" pitchFamily="34" charset="0"/>
              </a:rPr>
              <a:t>Pour construire sa vie en France, la maitrise de la langue est essentielle pour une personne étrangère. </a:t>
            </a:r>
            <a:r>
              <a:rPr lang="fr-FR" altLang="fr-FR" sz="1600" b="1">
                <a:latin typeface="Calibri" panose="020F0502020204030204" pitchFamily="34" charset="0"/>
              </a:rPr>
              <a:t>Plus de </a:t>
            </a:r>
            <a:r>
              <a:rPr lang="fr-FR" altLang="fr-FR" sz="1600" b="1">
                <a:latin typeface="Calibri" panose="020F0502020204030204" pitchFamily="34" charset="0"/>
                <a:ea typeface="Calibri" panose="020F0502020204030204" pitchFamily="34" charset="0"/>
                <a:cs typeface="Times New Roman" panose="02020603050405020304" pitchFamily="18" charset="0"/>
              </a:rPr>
              <a:t>250 bénévoles </a:t>
            </a:r>
            <a:r>
              <a:rPr lang="fr-FR" altLang="fr-FR" sz="1600">
                <a:latin typeface="Calibri" panose="020F0502020204030204" pitchFamily="34" charset="0"/>
                <a:ea typeface="Calibri" panose="020F0502020204030204" pitchFamily="34" charset="0"/>
                <a:cs typeface="Times New Roman" panose="02020603050405020304" pitchFamily="18" charset="0"/>
              </a:rPr>
              <a:t>de La Cimade sont impliqués dans des cours de français langue étrangère (FLE) et des ateliers sociolinguistiques au bénéfice de </a:t>
            </a:r>
            <a:r>
              <a:rPr lang="fr-FR" altLang="fr-FR" sz="1600" b="1">
                <a:latin typeface="Calibri" panose="020F0502020204030204" pitchFamily="34" charset="0"/>
                <a:ea typeface="Calibri" panose="020F0502020204030204" pitchFamily="34" charset="0"/>
                <a:cs typeface="Times New Roman" panose="02020603050405020304" pitchFamily="18" charset="0"/>
              </a:rPr>
              <a:t>près de 1 700 personnes étrangères</a:t>
            </a:r>
            <a:r>
              <a:rPr lang="fr-FR" altLang="fr-FR" sz="1600">
                <a:latin typeface="Calibri" panose="020F0502020204030204" pitchFamily="34" charset="0"/>
                <a:ea typeface="Calibri" panose="020F0502020204030204" pitchFamily="34" charset="0"/>
                <a:cs typeface="Times New Roman" panose="02020603050405020304" pitchFamily="18" charset="0"/>
              </a:rPr>
              <a:t>. Au delà des cours de langue, il s’agit aussi d’échanger sur les enjeux de société, les différences culturelles, le vivre ensemble…</a:t>
            </a:r>
            <a:endParaRPr lang="fr-FR" altLang="fr-FR" sz="1400">
              <a:latin typeface="Calibri" panose="020F0502020204030204" pitchFamily="34" charset="0"/>
            </a:endParaRPr>
          </a:p>
        </p:txBody>
      </p:sp>
      <p:sp>
        <p:nvSpPr>
          <p:cNvPr id="18438" name="Text Box 20"/>
          <p:cNvSpPr txBox="1">
            <a:spLocks noChangeArrowheads="1"/>
          </p:cNvSpPr>
          <p:nvPr/>
        </p:nvSpPr>
        <p:spPr bwMode="auto">
          <a:xfrm>
            <a:off x="8820150" y="6538913"/>
            <a:ext cx="215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200">
                <a:latin typeface="Calibri" panose="020F0502020204030204" pitchFamily="34" charset="0"/>
              </a:rPr>
              <a:t>6</a:t>
            </a:r>
          </a:p>
        </p:txBody>
      </p:sp>
      <p:pic>
        <p:nvPicPr>
          <p:cNvPr id="18439" name="Imag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3752850"/>
            <a:ext cx="9144000" cy="286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0" name="Imag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894388" y="1423988"/>
            <a:ext cx="2925762" cy="194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1" name="Rectangle 4"/>
          <p:cNvSpPr>
            <a:spLocks noChangeArrowheads="1"/>
          </p:cNvSpPr>
          <p:nvPr/>
        </p:nvSpPr>
        <p:spPr bwMode="auto">
          <a:xfrm>
            <a:off x="107950" y="6602413"/>
            <a:ext cx="22034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fr-FR" altLang="fr-FR" sz="800">
                <a:solidFill>
                  <a:srgbClr val="000000"/>
                </a:solidFill>
                <a:latin typeface="Calibri" panose="020F0502020204030204" pitchFamily="34" charset="0"/>
              </a:rPr>
              <a:t>© Célia Bonnin, atelier d’écriture à Paris, 2014.</a:t>
            </a:r>
          </a:p>
        </p:txBody>
      </p:sp>
      <p:sp>
        <p:nvSpPr>
          <p:cNvPr id="18442" name="ZoneTexte 1"/>
          <p:cNvSpPr txBox="1">
            <a:spLocks noChangeArrowheads="1"/>
          </p:cNvSpPr>
          <p:nvPr/>
        </p:nvSpPr>
        <p:spPr bwMode="auto">
          <a:xfrm>
            <a:off x="8062913" y="3316288"/>
            <a:ext cx="8651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fr-FR" altLang="fr-FR" sz="1000">
                <a:latin typeface="Calibri" panose="020F0502020204030204" pitchFamily="34" charset="0"/>
              </a:rPr>
              <a:t>@ La Cimade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LaCimade_siege_LONG_ROUGE"/>
          <p:cNvPicPr>
            <a:picLocks noChangeAspect="1" noChangeArrowheads="1"/>
          </p:cNvPicPr>
          <p:nvPr/>
        </p:nvPicPr>
        <p:blipFill>
          <a:blip r:embed="rId5">
            <a:extLst>
              <a:ext uri="{28A0092B-C50C-407E-A947-70E740481C1C}">
                <a14:useLocalDpi xmlns:a14="http://schemas.microsoft.com/office/drawing/2010/main" val="0"/>
              </a:ext>
            </a:extLst>
          </a:blip>
          <a:srcRect l="49286" r="33496"/>
          <a:stretch>
            <a:fillRect/>
          </a:stretch>
        </p:blipFill>
        <p:spPr bwMode="auto">
          <a:xfrm>
            <a:off x="0" y="-23813"/>
            <a:ext cx="9144000" cy="1108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3"/>
          <p:cNvSpPr>
            <a:spLocks noGrp="1" noChangeArrowheads="1"/>
          </p:cNvSpPr>
          <p:nvPr>
            <p:ph type="title"/>
          </p:nvPr>
        </p:nvSpPr>
        <p:spPr>
          <a:xfrm>
            <a:off x="3995738" y="-146050"/>
            <a:ext cx="4978400" cy="1441450"/>
          </a:xfrm>
        </p:spPr>
        <p:txBody>
          <a:bodyPr/>
          <a:lstStyle/>
          <a:p>
            <a:pPr algn="r" eaLnBrk="1" hangingPunct="1"/>
            <a:r>
              <a:rPr lang="fr-FR" altLang="fr-FR" sz="3200" i="1" smtClean="0">
                <a:solidFill>
                  <a:schemeClr val="bg2"/>
                </a:solidFill>
                <a:latin typeface="Calibri" panose="020F0502020204030204" pitchFamily="34" charset="0"/>
                <a:cs typeface="Tahoma" panose="020B0604030504040204" pitchFamily="34" charset="0"/>
              </a:rPr>
              <a:t>Nos actions</a:t>
            </a:r>
            <a:br>
              <a:rPr lang="fr-FR" altLang="fr-FR" sz="3200" i="1" smtClean="0">
                <a:solidFill>
                  <a:schemeClr val="bg2"/>
                </a:solidFill>
                <a:latin typeface="Calibri" panose="020F0502020204030204" pitchFamily="34" charset="0"/>
                <a:cs typeface="Tahoma" panose="020B0604030504040204" pitchFamily="34" charset="0"/>
              </a:rPr>
            </a:br>
            <a:r>
              <a:rPr lang="fr-FR" altLang="fr-FR" sz="2400" i="1" smtClean="0">
                <a:solidFill>
                  <a:schemeClr val="bg2"/>
                </a:solidFill>
                <a:latin typeface="Calibri" panose="020F0502020204030204" pitchFamily="34" charset="0"/>
                <a:cs typeface="Tahoma" panose="020B0604030504040204" pitchFamily="34" charset="0"/>
              </a:rPr>
              <a:t>3 – Alerter</a:t>
            </a:r>
          </a:p>
        </p:txBody>
      </p:sp>
      <p:sp>
        <p:nvSpPr>
          <p:cNvPr id="20484" name="Text Box 7"/>
          <p:cNvSpPr txBox="1">
            <a:spLocks noChangeArrowheads="1"/>
          </p:cNvSpPr>
          <p:nvPr/>
        </p:nvSpPr>
        <p:spPr bwMode="auto">
          <a:xfrm>
            <a:off x="2124075" y="1778000"/>
            <a:ext cx="4176713" cy="231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None/>
            </a:pPr>
            <a:r>
              <a:rPr lang="fr-FR" altLang="fr-FR" sz="1700">
                <a:latin typeface="Calibri" panose="020F0502020204030204" pitchFamily="34" charset="0"/>
              </a:rPr>
              <a:t>Grâce à son expérience de terrain et son expertise, </a:t>
            </a:r>
            <a:r>
              <a:rPr lang="fr-FR" altLang="fr-FR" sz="1700" b="1">
                <a:latin typeface="Calibri" panose="020F0502020204030204" pitchFamily="34" charset="0"/>
              </a:rPr>
              <a:t>La Cimade est interrogée par les médias, consultée par les institutions.</a:t>
            </a:r>
          </a:p>
          <a:p>
            <a:pPr eaLnBrk="1" hangingPunct="1">
              <a:spcBef>
                <a:spcPct val="50000"/>
              </a:spcBef>
              <a:buFont typeface="Wingdings" panose="05000000000000000000" pitchFamily="2" charset="2"/>
              <a:buNone/>
            </a:pPr>
            <a:r>
              <a:rPr lang="fr-FR" altLang="fr-FR" sz="1700">
                <a:latin typeface="Calibri" panose="020F0502020204030204" pitchFamily="34" charset="0"/>
              </a:rPr>
              <a:t>Face aux dérives des politiques migratoires qui excluent, La Cimade interpelle publiquement les autorités avec des </a:t>
            </a:r>
            <a:r>
              <a:rPr lang="fr-FR" altLang="fr-FR" sz="1700" b="1">
                <a:latin typeface="Calibri" panose="020F0502020204030204" pitchFamily="34" charset="0"/>
              </a:rPr>
              <a:t>campagnes engagées </a:t>
            </a:r>
            <a:r>
              <a:rPr lang="fr-FR" altLang="fr-FR" sz="1700">
                <a:latin typeface="Calibri" panose="020F0502020204030204" pitchFamily="34" charset="0"/>
              </a:rPr>
              <a:t>pour faire respecter les droits des étrangers. </a:t>
            </a:r>
          </a:p>
        </p:txBody>
      </p:sp>
      <p:sp>
        <p:nvSpPr>
          <p:cNvPr id="20485" name="Rectangle 11"/>
          <p:cNvSpPr>
            <a:spLocks noChangeArrowheads="1"/>
          </p:cNvSpPr>
          <p:nvPr/>
        </p:nvSpPr>
        <p:spPr bwMode="auto">
          <a:xfrm>
            <a:off x="179388" y="4235450"/>
            <a:ext cx="5976937" cy="207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 typeface="Wingdings" panose="05000000000000000000" pitchFamily="2" charset="2"/>
              <a:buChar char="Ø"/>
            </a:pPr>
            <a:r>
              <a:rPr lang="fr-FR" altLang="fr-FR" sz="1800">
                <a:solidFill>
                  <a:srgbClr val="D4160D"/>
                </a:solidFill>
                <a:latin typeface="Calibri" panose="020F0502020204030204" pitchFamily="34" charset="0"/>
              </a:rPr>
              <a:t>Nos actions internationales</a:t>
            </a:r>
          </a:p>
          <a:p>
            <a:pPr algn="r" eaLnBrk="1" hangingPunct="1">
              <a:spcBef>
                <a:spcPct val="50000"/>
              </a:spcBef>
              <a:buFont typeface="Wingdings" panose="05000000000000000000" pitchFamily="2" charset="2"/>
              <a:buNone/>
            </a:pPr>
            <a:r>
              <a:rPr lang="fr-FR" altLang="fr-FR" sz="1700">
                <a:latin typeface="Calibri" panose="020F0502020204030204" pitchFamily="34" charset="0"/>
              </a:rPr>
              <a:t>La Cimade travaille </a:t>
            </a:r>
            <a:r>
              <a:rPr lang="fr-FR" altLang="fr-FR" sz="1700" b="1">
                <a:latin typeface="Calibri" panose="020F0502020204030204" pitchFamily="34" charset="0"/>
              </a:rPr>
              <a:t>avec des partenaires de France, d’Europe et d’Afrique </a:t>
            </a:r>
            <a:r>
              <a:rPr lang="fr-FR" altLang="fr-FR" sz="1700">
                <a:latin typeface="Calibri" panose="020F0502020204030204" pitchFamily="34" charset="0"/>
              </a:rPr>
              <a:t>comme les associations Médecins du Monde, GISTI, Secours catholique ou les collectifs Migreurop, Boats 4 People ou encore Frontexit. Engagée depuis 50 ans dans la solidarité internationale, La Cimade défend le droit des personnes à migrer et soutient les efforts de paix comme en Palestine et Israël. </a:t>
            </a:r>
          </a:p>
        </p:txBody>
      </p:sp>
      <p:sp>
        <p:nvSpPr>
          <p:cNvPr id="20486" name="Rectangle 12"/>
          <p:cNvSpPr>
            <a:spLocks noChangeArrowheads="1"/>
          </p:cNvSpPr>
          <p:nvPr/>
        </p:nvSpPr>
        <p:spPr bwMode="auto">
          <a:xfrm>
            <a:off x="179388" y="1344613"/>
            <a:ext cx="3973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 typeface="Wingdings" panose="05000000000000000000" pitchFamily="2" charset="2"/>
              <a:buChar char="Ø"/>
            </a:pPr>
            <a:r>
              <a:rPr lang="fr-FR" altLang="fr-FR" sz="1800" b="1">
                <a:solidFill>
                  <a:srgbClr val="D4160D"/>
                </a:solidFill>
                <a:latin typeface="Calibri" panose="020F0502020204030204" pitchFamily="34" charset="0"/>
              </a:rPr>
              <a:t> </a:t>
            </a:r>
            <a:r>
              <a:rPr lang="fr-FR" altLang="fr-FR" sz="1800">
                <a:solidFill>
                  <a:srgbClr val="D4160D"/>
                </a:solidFill>
                <a:latin typeface="Calibri" panose="020F0502020204030204" pitchFamily="34" charset="0"/>
              </a:rPr>
              <a:t>Prendre la parole dans le débat public</a:t>
            </a:r>
          </a:p>
        </p:txBody>
      </p:sp>
      <p:sp>
        <p:nvSpPr>
          <p:cNvPr id="20487" name="Text Box 17"/>
          <p:cNvSpPr txBox="1">
            <a:spLocks noChangeArrowheads="1"/>
          </p:cNvSpPr>
          <p:nvPr/>
        </p:nvSpPr>
        <p:spPr bwMode="auto">
          <a:xfrm>
            <a:off x="8820150" y="6538913"/>
            <a:ext cx="215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200">
                <a:latin typeface="Calibri" panose="020F0502020204030204" pitchFamily="34" charset="0"/>
              </a:rPr>
              <a:t>7</a:t>
            </a:r>
          </a:p>
        </p:txBody>
      </p:sp>
      <p:sp>
        <p:nvSpPr>
          <p:cNvPr id="20488" name="Text Box 24"/>
          <p:cNvSpPr txBox="1">
            <a:spLocks noChangeArrowheads="1"/>
          </p:cNvSpPr>
          <p:nvPr/>
        </p:nvSpPr>
        <p:spPr bwMode="auto">
          <a:xfrm>
            <a:off x="395288" y="3690938"/>
            <a:ext cx="187325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900">
                <a:latin typeface="Calibri" panose="020F0502020204030204" pitchFamily="34" charset="0"/>
              </a:rPr>
              <a:t>Publication de La Cimade</a:t>
            </a:r>
          </a:p>
        </p:txBody>
      </p:sp>
      <p:pic>
        <p:nvPicPr>
          <p:cNvPr id="20489" name="Image 1">
            <a:hlinkClick r:id="rId6"/>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68313" y="1687513"/>
            <a:ext cx="1462087" cy="2065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0" name="Image 3">
            <a:hlinkClick r:id="rId8"/>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6381750" y="4406900"/>
            <a:ext cx="1584325" cy="224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1" name="ZoneTexte 1"/>
          <p:cNvSpPr txBox="1">
            <a:spLocks noChangeArrowheads="1"/>
          </p:cNvSpPr>
          <p:nvPr/>
        </p:nvSpPr>
        <p:spPr bwMode="auto">
          <a:xfrm>
            <a:off x="6384925" y="3870325"/>
            <a:ext cx="25400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fr-FR" altLang="fr-FR" sz="1000">
                <a:latin typeface="Calibri" panose="020F0502020204030204" pitchFamily="34" charset="0"/>
              </a:rPr>
              <a:t>Campagnes </a:t>
            </a:r>
            <a:r>
              <a:rPr lang="fr-FR" altLang="fr-FR" sz="1000" i="1">
                <a:latin typeface="Calibri" panose="020F0502020204030204" pitchFamily="34" charset="0"/>
              </a:rPr>
              <a:t>Valeur ajoutée </a:t>
            </a:r>
            <a:r>
              <a:rPr lang="fr-FR" altLang="fr-FR" sz="1000">
                <a:latin typeface="Calibri" panose="020F0502020204030204" pitchFamily="34" charset="0"/>
              </a:rPr>
              <a:t>et </a:t>
            </a:r>
            <a:r>
              <a:rPr lang="fr-FR" altLang="fr-FR" sz="1000" i="1">
                <a:latin typeface="Calibri" panose="020F0502020204030204" pitchFamily="34" charset="0"/>
              </a:rPr>
              <a:t>Charter awards</a:t>
            </a:r>
          </a:p>
        </p:txBody>
      </p:sp>
      <p:pic>
        <p:nvPicPr>
          <p:cNvPr id="2" name="wLsmk2fjTv0"/>
          <p:cNvPicPr>
            <a:picLocks noRot="1" noChangeAspect="1"/>
          </p:cNvPicPr>
          <p:nvPr>
            <a:videoFile r:link="rId1"/>
          </p:nvPr>
        </p:nvPicPr>
        <p:blipFill>
          <a:blip r:embed="rId10">
            <a:extLst>
              <a:ext uri="{28A0092B-C50C-407E-A947-70E740481C1C}">
                <a14:useLocalDpi xmlns:a14="http://schemas.microsoft.com/office/drawing/2010/main" val="0"/>
              </a:ext>
            </a:extLst>
          </a:blip>
          <a:srcRect/>
          <a:stretch>
            <a:fillRect/>
          </a:stretch>
        </p:blipFill>
        <p:spPr bwMode="auto">
          <a:xfrm>
            <a:off x="6540500" y="2511425"/>
            <a:ext cx="220821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vkqB7bdPpFM"/>
          <p:cNvPicPr>
            <a:picLocks noRot="1" noChangeAspect="1"/>
          </p:cNvPicPr>
          <p:nvPr>
            <a:videoFile r:link="rId2"/>
          </p:nvPr>
        </p:nvPicPr>
        <p:blipFill>
          <a:blip r:embed="rId11">
            <a:extLst>
              <a:ext uri="{28A0092B-C50C-407E-A947-70E740481C1C}">
                <a14:useLocalDpi xmlns:a14="http://schemas.microsoft.com/office/drawing/2010/main" val="0"/>
              </a:ext>
            </a:extLst>
          </a:blip>
          <a:srcRect/>
          <a:stretch>
            <a:fillRect/>
          </a:stretch>
        </p:blipFill>
        <p:spPr bwMode="auto">
          <a:xfrm>
            <a:off x="6513513" y="1228725"/>
            <a:ext cx="223520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video>
              <p:cMediaNode>
                <p:cTn id="13" fill="hold" display="0">
                  <p:stCondLst>
                    <p:cond delay="indefinite"/>
                  </p:stCondLst>
                </p:cTn>
                <p:tgtEl>
                  <p:spTgt spid="3"/>
                </p:tgtEl>
              </p:cMediaNode>
            </p:vide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Imag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475019">
            <a:off x="1516063" y="4608513"/>
            <a:ext cx="527050" cy="8048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22531" name="Picture 2" descr="LaCimade_siege_LONG_ROUGE"/>
          <p:cNvPicPr>
            <a:picLocks noChangeAspect="1" noChangeArrowheads="1"/>
          </p:cNvPicPr>
          <p:nvPr/>
        </p:nvPicPr>
        <p:blipFill>
          <a:blip r:embed="rId4">
            <a:extLst>
              <a:ext uri="{28A0092B-C50C-407E-A947-70E740481C1C}">
                <a14:useLocalDpi xmlns:a14="http://schemas.microsoft.com/office/drawing/2010/main" val="0"/>
              </a:ext>
            </a:extLst>
          </a:blip>
          <a:srcRect l="49286" r="33496"/>
          <a:stretch>
            <a:fillRect/>
          </a:stretch>
        </p:blipFill>
        <p:spPr bwMode="auto">
          <a:xfrm>
            <a:off x="0" y="0"/>
            <a:ext cx="91440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Rectangle 3"/>
          <p:cNvSpPr>
            <a:spLocks noGrp="1" noChangeArrowheads="1"/>
          </p:cNvSpPr>
          <p:nvPr>
            <p:ph type="title"/>
          </p:nvPr>
        </p:nvSpPr>
        <p:spPr>
          <a:xfrm>
            <a:off x="3995738" y="-146050"/>
            <a:ext cx="4978400" cy="1441450"/>
          </a:xfrm>
        </p:spPr>
        <p:txBody>
          <a:bodyPr/>
          <a:lstStyle/>
          <a:p>
            <a:pPr algn="r" eaLnBrk="1" hangingPunct="1"/>
            <a:r>
              <a:rPr lang="fr-FR" altLang="fr-FR" sz="3200" i="1" smtClean="0">
                <a:solidFill>
                  <a:schemeClr val="bg2"/>
                </a:solidFill>
                <a:latin typeface="Calibri" panose="020F0502020204030204" pitchFamily="34" charset="0"/>
                <a:cs typeface="Tahoma" panose="020B0604030504040204" pitchFamily="34" charset="0"/>
              </a:rPr>
              <a:t>Nos actions</a:t>
            </a:r>
            <a:br>
              <a:rPr lang="fr-FR" altLang="fr-FR" sz="3200" i="1" smtClean="0">
                <a:solidFill>
                  <a:schemeClr val="bg2"/>
                </a:solidFill>
                <a:latin typeface="Calibri" panose="020F0502020204030204" pitchFamily="34" charset="0"/>
                <a:cs typeface="Tahoma" panose="020B0604030504040204" pitchFamily="34" charset="0"/>
              </a:rPr>
            </a:br>
            <a:r>
              <a:rPr lang="fr-FR" altLang="fr-FR" sz="2400" i="1" smtClean="0">
                <a:solidFill>
                  <a:schemeClr val="bg2"/>
                </a:solidFill>
                <a:latin typeface="Calibri" panose="020F0502020204030204" pitchFamily="34" charset="0"/>
                <a:cs typeface="Tahoma" panose="020B0604030504040204" pitchFamily="34" charset="0"/>
              </a:rPr>
              <a:t>4 – Sensibiliser et mobiliser</a:t>
            </a:r>
          </a:p>
        </p:txBody>
      </p:sp>
      <p:sp>
        <p:nvSpPr>
          <p:cNvPr id="22533" name="Text Box 6"/>
          <p:cNvSpPr txBox="1">
            <a:spLocks noChangeArrowheads="1"/>
          </p:cNvSpPr>
          <p:nvPr/>
        </p:nvSpPr>
        <p:spPr bwMode="auto">
          <a:xfrm>
            <a:off x="179388" y="1412875"/>
            <a:ext cx="5616575" cy="299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Char char="Ø"/>
            </a:pPr>
            <a:r>
              <a:rPr lang="fr-FR" altLang="fr-FR" sz="1600">
                <a:solidFill>
                  <a:srgbClr val="D4160D"/>
                </a:solidFill>
                <a:latin typeface="Calibri" panose="020F0502020204030204" pitchFamily="34" charset="0"/>
              </a:rPr>
              <a:t> Témoigner, sensibiliser et mobiliser</a:t>
            </a:r>
            <a:endParaRPr lang="fr-FR" altLang="fr-FR" sz="1600">
              <a:latin typeface="Calibri" panose="020F0502020204030204" pitchFamily="34" charset="0"/>
            </a:endParaRPr>
          </a:p>
          <a:p>
            <a:pPr eaLnBrk="1" hangingPunct="1">
              <a:spcBef>
                <a:spcPct val="50000"/>
              </a:spcBef>
              <a:buFont typeface="Wingdings" panose="05000000000000000000" pitchFamily="2" charset="2"/>
              <a:buNone/>
            </a:pPr>
            <a:r>
              <a:rPr lang="fr-FR" altLang="fr-FR" sz="1500">
                <a:latin typeface="Calibri" panose="020F0502020204030204" pitchFamily="34" charset="0"/>
              </a:rPr>
              <a:t>Au quotidien, La Cimade est témoin des obstacles auxquels sont confrontées les personnes réfugiées et migrantes. Pour sensibiliser les citoyens, dans une société française où gagnent le repli sur soi et la xénophobie, </a:t>
            </a:r>
            <a:r>
              <a:rPr lang="fr-FR" altLang="fr-FR" sz="1500" b="1">
                <a:latin typeface="Calibri" panose="020F0502020204030204" pitchFamily="34" charset="0"/>
              </a:rPr>
              <a:t>La Cimade produit des petits guides faciles d’accès, des rapports, des jeux, des supports audio, vidéo et web pour informer et sensibiliser.</a:t>
            </a:r>
          </a:p>
          <a:p>
            <a:pPr eaLnBrk="1" hangingPunct="1">
              <a:spcBef>
                <a:spcPct val="50000"/>
              </a:spcBef>
              <a:buFont typeface="Wingdings" panose="05000000000000000000" pitchFamily="2" charset="2"/>
              <a:buNone/>
            </a:pPr>
            <a:r>
              <a:rPr lang="fr-FR" altLang="fr-FR" sz="1500">
                <a:latin typeface="Calibri" panose="020F0502020204030204" pitchFamily="34" charset="0"/>
              </a:rPr>
              <a:t>Sur Internet, notamment </a:t>
            </a:r>
            <a:r>
              <a:rPr lang="fr-FR" altLang="fr-FR" sz="1500">
                <a:latin typeface="Calibri" panose="020F0502020204030204" pitchFamily="34" charset="0"/>
                <a:hlinkClick r:id="rId5"/>
              </a:rPr>
              <a:t>Facebook</a:t>
            </a:r>
            <a:r>
              <a:rPr lang="fr-FR" altLang="fr-FR" sz="1500">
                <a:latin typeface="Calibri" panose="020F0502020204030204" pitchFamily="34" charset="0"/>
              </a:rPr>
              <a:t> et </a:t>
            </a:r>
            <a:r>
              <a:rPr lang="fr-FR" altLang="fr-FR" sz="1500">
                <a:latin typeface="Calibri" panose="020F0502020204030204" pitchFamily="34" charset="0"/>
                <a:hlinkClick r:id="rId6"/>
              </a:rPr>
              <a:t>Twitter</a:t>
            </a:r>
            <a:r>
              <a:rPr lang="fr-FR" altLang="fr-FR" sz="1500">
                <a:latin typeface="Calibri" panose="020F0502020204030204" pitchFamily="34" charset="0"/>
              </a:rPr>
              <a:t>, La Cimade est présente pour diffuser une </a:t>
            </a:r>
            <a:r>
              <a:rPr lang="fr-FR" altLang="fr-FR" sz="1500" b="1">
                <a:latin typeface="Calibri" panose="020F0502020204030204" pitchFamily="34" charset="0"/>
              </a:rPr>
              <a:t>information fiable </a:t>
            </a:r>
            <a:r>
              <a:rPr lang="fr-FR" altLang="fr-FR" sz="1500">
                <a:latin typeface="Calibri" panose="020F0502020204030204" pitchFamily="34" charset="0"/>
              </a:rPr>
              <a:t>sur le sort des migrants, et déconstruire les préjugés.</a:t>
            </a:r>
          </a:p>
          <a:p>
            <a:pPr eaLnBrk="1" hangingPunct="1">
              <a:spcBef>
                <a:spcPct val="50000"/>
              </a:spcBef>
              <a:buFont typeface="Wingdings" panose="05000000000000000000" pitchFamily="2" charset="2"/>
              <a:buNone/>
            </a:pPr>
            <a:r>
              <a:rPr lang="fr-FR" altLang="fr-FR" sz="1500">
                <a:latin typeface="Calibri" panose="020F0502020204030204" pitchFamily="34" charset="0"/>
              </a:rPr>
              <a:t>Quelques publications de La Cimade :</a:t>
            </a:r>
          </a:p>
        </p:txBody>
      </p:sp>
      <p:sp>
        <p:nvSpPr>
          <p:cNvPr id="22534" name="Text Box 20"/>
          <p:cNvSpPr txBox="1">
            <a:spLocks noChangeArrowheads="1"/>
          </p:cNvSpPr>
          <p:nvPr/>
        </p:nvSpPr>
        <p:spPr bwMode="auto">
          <a:xfrm>
            <a:off x="2879725" y="6308725"/>
            <a:ext cx="10795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800">
                <a:latin typeface="Calibri" panose="020F0502020204030204" pitchFamily="34" charset="0"/>
              </a:rPr>
              <a:t>Réseaux sociaux</a:t>
            </a:r>
          </a:p>
        </p:txBody>
      </p:sp>
      <p:sp>
        <p:nvSpPr>
          <p:cNvPr id="22535" name="Text Box 21"/>
          <p:cNvSpPr txBox="1">
            <a:spLocks noChangeArrowheads="1"/>
          </p:cNvSpPr>
          <p:nvPr/>
        </p:nvSpPr>
        <p:spPr bwMode="auto">
          <a:xfrm>
            <a:off x="214313" y="5776913"/>
            <a:ext cx="1044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800">
                <a:latin typeface="Calibri" panose="020F0502020204030204" pitchFamily="34" charset="0"/>
              </a:rPr>
              <a:t>Des rapports d’observation, d’enquête</a:t>
            </a:r>
          </a:p>
        </p:txBody>
      </p:sp>
      <p:sp>
        <p:nvSpPr>
          <p:cNvPr id="22536" name="Text Box 22"/>
          <p:cNvSpPr txBox="1">
            <a:spLocks noChangeArrowheads="1"/>
          </p:cNvSpPr>
          <p:nvPr/>
        </p:nvSpPr>
        <p:spPr bwMode="auto">
          <a:xfrm>
            <a:off x="1476375" y="5716588"/>
            <a:ext cx="12239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800">
                <a:latin typeface="Calibri" panose="020F0502020204030204" pitchFamily="34" charset="0"/>
              </a:rPr>
              <a:t>La collection des Petits guides</a:t>
            </a:r>
          </a:p>
        </p:txBody>
      </p:sp>
      <p:sp>
        <p:nvSpPr>
          <p:cNvPr id="22537" name="Text Box 23"/>
          <p:cNvSpPr txBox="1">
            <a:spLocks noChangeArrowheads="1"/>
          </p:cNvSpPr>
          <p:nvPr/>
        </p:nvSpPr>
        <p:spPr bwMode="auto">
          <a:xfrm>
            <a:off x="4211638" y="5876925"/>
            <a:ext cx="8985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800">
                <a:latin typeface="Calibri" panose="020F0502020204030204" pitchFamily="34" charset="0"/>
              </a:rPr>
              <a:t>Livre jeunesse « Eux, c’est nous » au profit de La Cimade</a:t>
            </a:r>
            <a:endParaRPr lang="fr-FR" altLang="fr-FR" sz="800" u="sng">
              <a:latin typeface="Calibri" panose="020F0502020204030204" pitchFamily="34" charset="0"/>
            </a:endParaRPr>
          </a:p>
        </p:txBody>
      </p:sp>
      <p:sp>
        <p:nvSpPr>
          <p:cNvPr id="22538" name="Text Box 27"/>
          <p:cNvSpPr txBox="1">
            <a:spLocks noChangeArrowheads="1"/>
          </p:cNvSpPr>
          <p:nvPr/>
        </p:nvSpPr>
        <p:spPr bwMode="auto">
          <a:xfrm>
            <a:off x="8820150" y="6524625"/>
            <a:ext cx="2159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200">
                <a:latin typeface="Calibri" panose="020F0502020204030204" pitchFamily="34" charset="0"/>
              </a:rPr>
              <a:t>8</a:t>
            </a:r>
          </a:p>
        </p:txBody>
      </p:sp>
      <p:sp>
        <p:nvSpPr>
          <p:cNvPr id="22539" name="Text Box 15"/>
          <p:cNvSpPr txBox="1">
            <a:spLocks noChangeArrowheads="1"/>
          </p:cNvSpPr>
          <p:nvPr/>
        </p:nvSpPr>
        <p:spPr bwMode="auto">
          <a:xfrm>
            <a:off x="6156325" y="1341438"/>
            <a:ext cx="2879725" cy="49863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800">
                <a:solidFill>
                  <a:srgbClr val="D4160D"/>
                </a:solidFill>
                <a:latin typeface="Calibri" panose="020F0502020204030204" pitchFamily="34" charset="0"/>
              </a:rPr>
              <a:t> Le Festival Migrant’Scène</a:t>
            </a:r>
          </a:p>
          <a:p>
            <a:pPr eaLnBrk="1" hangingPunct="1">
              <a:spcBef>
                <a:spcPct val="50000"/>
              </a:spcBef>
              <a:buFontTx/>
              <a:buNone/>
            </a:pPr>
            <a:r>
              <a:rPr lang="fr-FR" altLang="fr-FR" sz="1200">
                <a:latin typeface="Calibri" panose="020F0502020204030204" pitchFamily="34" charset="0"/>
              </a:rPr>
              <a:t>	               </a:t>
            </a:r>
          </a:p>
          <a:p>
            <a:pPr algn="just" eaLnBrk="1" hangingPunct="1">
              <a:spcBef>
                <a:spcPct val="50000"/>
              </a:spcBef>
              <a:buFontTx/>
              <a:buNone/>
            </a:pPr>
            <a:endParaRPr lang="fr-FR" altLang="fr-FR" sz="1200">
              <a:latin typeface="Calibri" panose="020F0502020204030204" pitchFamily="34" charset="0"/>
            </a:endParaRPr>
          </a:p>
          <a:p>
            <a:pPr algn="just" eaLnBrk="1" hangingPunct="1">
              <a:spcBef>
                <a:spcPct val="50000"/>
              </a:spcBef>
              <a:buFontTx/>
              <a:buNone/>
            </a:pPr>
            <a:endParaRPr lang="fr-FR" altLang="fr-FR" sz="1200">
              <a:latin typeface="Calibri" panose="020F0502020204030204" pitchFamily="34" charset="0"/>
            </a:endParaRPr>
          </a:p>
          <a:p>
            <a:pPr algn="just" eaLnBrk="1" hangingPunct="1">
              <a:spcBef>
                <a:spcPct val="50000"/>
              </a:spcBef>
              <a:buFontTx/>
              <a:buNone/>
            </a:pPr>
            <a:endParaRPr lang="fr-FR" altLang="fr-FR" sz="1200">
              <a:latin typeface="Calibri" panose="020F0502020204030204" pitchFamily="34" charset="0"/>
            </a:endParaRPr>
          </a:p>
          <a:p>
            <a:pPr algn="just" eaLnBrk="1" hangingPunct="1">
              <a:spcBef>
                <a:spcPct val="50000"/>
              </a:spcBef>
              <a:buFontTx/>
              <a:buNone/>
            </a:pPr>
            <a:endParaRPr lang="fr-FR" altLang="fr-FR" sz="1200">
              <a:latin typeface="Calibri" panose="020F0502020204030204" pitchFamily="34" charset="0"/>
            </a:endParaRPr>
          </a:p>
          <a:p>
            <a:pPr algn="just" eaLnBrk="1" hangingPunct="1">
              <a:spcBef>
                <a:spcPct val="50000"/>
              </a:spcBef>
              <a:buFontTx/>
              <a:buNone/>
            </a:pPr>
            <a:endParaRPr lang="fr-FR" altLang="fr-FR" sz="1200">
              <a:latin typeface="Calibri" panose="020F0502020204030204" pitchFamily="34" charset="0"/>
            </a:endParaRPr>
          </a:p>
          <a:p>
            <a:pPr algn="just" eaLnBrk="1" hangingPunct="1">
              <a:spcBef>
                <a:spcPct val="50000"/>
              </a:spcBef>
              <a:buFontTx/>
              <a:buNone/>
            </a:pPr>
            <a:endParaRPr lang="fr-FR" altLang="fr-FR" sz="1200">
              <a:latin typeface="Calibri" panose="020F0502020204030204" pitchFamily="34" charset="0"/>
            </a:endParaRPr>
          </a:p>
          <a:p>
            <a:pPr algn="just" eaLnBrk="1" hangingPunct="1">
              <a:spcBef>
                <a:spcPct val="50000"/>
              </a:spcBef>
              <a:buFontTx/>
              <a:buNone/>
            </a:pPr>
            <a:r>
              <a:rPr lang="fr-FR" altLang="fr-FR" sz="1200">
                <a:latin typeface="Calibri" panose="020F0502020204030204" pitchFamily="34" charset="0"/>
              </a:rPr>
              <a:t>Toute l’année, les équipes de La Cimade mènent des actions de sensibilisation sur les migrations. Le festival Migrant’Scène, qui a lieu pendant trois semaines fin novembre, est un temps fort dans plus de 60 villes.</a:t>
            </a:r>
          </a:p>
          <a:p>
            <a:pPr algn="just" eaLnBrk="1" hangingPunct="1">
              <a:spcBef>
                <a:spcPct val="50000"/>
              </a:spcBef>
              <a:buFontTx/>
              <a:buNone/>
            </a:pPr>
            <a:r>
              <a:rPr lang="fr-FR" altLang="fr-FR" sz="1200">
                <a:latin typeface="Calibri" panose="020F0502020204030204" pitchFamily="34" charset="0"/>
              </a:rPr>
              <a:t>En 2016, 24 000 personnes ont participé à des soirées théâtrales, des expositions, des conférences débats. Avec un objectif unique : sensibiliser les citoyens au sort des personnes migrantes et réfugiées, et aux enjeux du « vivre ensemble ».</a:t>
            </a:r>
          </a:p>
          <a:p>
            <a:pPr algn="just" eaLnBrk="1" hangingPunct="1">
              <a:spcBef>
                <a:spcPct val="50000"/>
              </a:spcBef>
              <a:buFontTx/>
              <a:buNone/>
            </a:pPr>
            <a:endParaRPr lang="fr-FR" altLang="fr-FR" sz="1200">
              <a:latin typeface="Calibri" panose="020F0502020204030204" pitchFamily="34" charset="0"/>
            </a:endParaRPr>
          </a:p>
        </p:txBody>
      </p:sp>
      <p:sp>
        <p:nvSpPr>
          <p:cNvPr id="22540" name="Text Box 23"/>
          <p:cNvSpPr txBox="1">
            <a:spLocks noChangeArrowheads="1"/>
          </p:cNvSpPr>
          <p:nvPr/>
        </p:nvSpPr>
        <p:spPr bwMode="auto">
          <a:xfrm>
            <a:off x="5221288" y="5864225"/>
            <a:ext cx="10064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800">
                <a:latin typeface="Calibri" panose="020F0502020204030204" pitchFamily="34" charset="0"/>
              </a:rPr>
              <a:t>Livre « Chronique de rétention 2008-2010 » Éditions Acte Sud</a:t>
            </a:r>
            <a:endParaRPr lang="fr-FR" altLang="fr-FR" sz="800" u="sng">
              <a:latin typeface="Calibri" panose="020F0502020204030204" pitchFamily="34" charset="0"/>
            </a:endParaRPr>
          </a:p>
        </p:txBody>
      </p:sp>
      <p:pic>
        <p:nvPicPr>
          <p:cNvPr id="22541" name="Picture 41" descr="chroniques-de-retention">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75263" y="4484688"/>
            <a:ext cx="809625" cy="13382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22542" name="Image 4">
            <a:hlinkClick r:id="rId6"/>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rot="-305856">
            <a:off x="2703513" y="5792788"/>
            <a:ext cx="1112837" cy="139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22543" name="Image 5">
            <a:hlinkClick r:id="rId10"/>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rot="400000">
            <a:off x="2678113" y="6057900"/>
            <a:ext cx="1176337" cy="1936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2544" name="Text Box 20"/>
          <p:cNvSpPr txBox="1">
            <a:spLocks noChangeArrowheads="1"/>
          </p:cNvSpPr>
          <p:nvPr/>
        </p:nvSpPr>
        <p:spPr bwMode="auto">
          <a:xfrm>
            <a:off x="2809875" y="5513388"/>
            <a:ext cx="10795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800">
                <a:latin typeface="Calibri" panose="020F0502020204030204" pitchFamily="34" charset="0"/>
              </a:rPr>
              <a:t>Site internet</a:t>
            </a:r>
          </a:p>
        </p:txBody>
      </p:sp>
      <p:pic>
        <p:nvPicPr>
          <p:cNvPr id="22545" name="Image 6">
            <a:hlinkClick r:id="rId12"/>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2527300" y="4495800"/>
            <a:ext cx="1590675" cy="9890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22546" name="Image 7">
            <a:hlinkClick r:id="rId14"/>
          </p:cNvPr>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6348413" y="1814513"/>
            <a:ext cx="2493962" cy="1663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22547" name="Image 1">
            <a:hlinkClick r:id="rId16"/>
          </p:cNvPr>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auto">
          <a:xfrm rot="815958">
            <a:off x="1843088" y="4773613"/>
            <a:ext cx="527050" cy="787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22548" name="Image 1"/>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4322763" y="4468813"/>
            <a:ext cx="787400" cy="137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9" name="Image 2"/>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177800" y="4422775"/>
            <a:ext cx="914400" cy="129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50" name="Picture 19" descr="Rapport_retention_2014_couv200">
            <a:hlinkClick r:id="rId20"/>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rot="529618">
            <a:off x="504825" y="4657725"/>
            <a:ext cx="827088"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LaCimade_siege_LONG_ROUGE"/>
          <p:cNvPicPr>
            <a:picLocks noChangeAspect="1" noChangeArrowheads="1"/>
          </p:cNvPicPr>
          <p:nvPr/>
        </p:nvPicPr>
        <p:blipFill>
          <a:blip r:embed="rId3">
            <a:extLst>
              <a:ext uri="{28A0092B-C50C-407E-A947-70E740481C1C}">
                <a14:useLocalDpi xmlns:a14="http://schemas.microsoft.com/office/drawing/2010/main" val="0"/>
              </a:ext>
            </a:extLst>
          </a:blip>
          <a:srcRect l="49286" r="33496"/>
          <a:stretch>
            <a:fillRect/>
          </a:stretch>
        </p:blipFill>
        <p:spPr bwMode="auto">
          <a:xfrm>
            <a:off x="0" y="0"/>
            <a:ext cx="91440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Rectangle 3"/>
          <p:cNvSpPr>
            <a:spLocks noGrp="1" noChangeArrowheads="1"/>
          </p:cNvSpPr>
          <p:nvPr>
            <p:ph type="title"/>
          </p:nvPr>
        </p:nvSpPr>
        <p:spPr>
          <a:xfrm>
            <a:off x="3995738" y="-146050"/>
            <a:ext cx="4978400" cy="1441450"/>
          </a:xfrm>
        </p:spPr>
        <p:txBody>
          <a:bodyPr/>
          <a:lstStyle/>
          <a:p>
            <a:pPr algn="r" eaLnBrk="1" hangingPunct="1"/>
            <a:r>
              <a:rPr lang="fr-FR" altLang="fr-FR" sz="3200" i="1" smtClean="0">
                <a:solidFill>
                  <a:schemeClr val="bg2"/>
                </a:solidFill>
                <a:latin typeface="Calibri" panose="020F0502020204030204" pitchFamily="34" charset="0"/>
                <a:cs typeface="Tahoma" panose="020B0604030504040204" pitchFamily="34" charset="0"/>
              </a:rPr>
              <a:t>Nos ressources</a:t>
            </a:r>
            <a:br>
              <a:rPr lang="fr-FR" altLang="fr-FR" sz="3200" i="1" smtClean="0">
                <a:solidFill>
                  <a:schemeClr val="bg2"/>
                </a:solidFill>
                <a:latin typeface="Calibri" panose="020F0502020204030204" pitchFamily="34" charset="0"/>
                <a:cs typeface="Tahoma" panose="020B0604030504040204" pitchFamily="34" charset="0"/>
              </a:rPr>
            </a:br>
            <a:endParaRPr lang="fr-FR" altLang="fr-FR" sz="2400" i="1" smtClean="0">
              <a:solidFill>
                <a:schemeClr val="bg2"/>
              </a:solidFill>
              <a:latin typeface="Calibri" panose="020F0502020204030204" pitchFamily="34" charset="0"/>
              <a:cs typeface="Tahoma" panose="020B0604030504040204" pitchFamily="34" charset="0"/>
            </a:endParaRPr>
          </a:p>
        </p:txBody>
      </p:sp>
      <p:sp>
        <p:nvSpPr>
          <p:cNvPr id="24580" name="Text Box 6"/>
          <p:cNvSpPr txBox="1">
            <a:spLocks noChangeArrowheads="1"/>
          </p:cNvSpPr>
          <p:nvPr/>
        </p:nvSpPr>
        <p:spPr bwMode="auto">
          <a:xfrm>
            <a:off x="179388" y="1412875"/>
            <a:ext cx="56165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Char char="Ø"/>
            </a:pPr>
            <a:r>
              <a:rPr lang="fr-FR" altLang="fr-FR" sz="1600">
                <a:solidFill>
                  <a:srgbClr val="D4160D"/>
                </a:solidFill>
                <a:latin typeface="Calibri" panose="020F0502020204030204" pitchFamily="34" charset="0"/>
              </a:rPr>
              <a:t> Les ressources mobilisées pour nos actions</a:t>
            </a:r>
            <a:endParaRPr lang="fr-FR" altLang="fr-FR" sz="1600">
              <a:latin typeface="Calibri" panose="020F0502020204030204" pitchFamily="34" charset="0"/>
            </a:endParaRPr>
          </a:p>
        </p:txBody>
      </p:sp>
      <p:sp>
        <p:nvSpPr>
          <p:cNvPr id="24581" name="Text Box 27"/>
          <p:cNvSpPr txBox="1">
            <a:spLocks noChangeArrowheads="1"/>
          </p:cNvSpPr>
          <p:nvPr/>
        </p:nvSpPr>
        <p:spPr bwMode="auto">
          <a:xfrm>
            <a:off x="8820150" y="6524625"/>
            <a:ext cx="2159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200">
                <a:latin typeface="Calibri" panose="020F0502020204030204" pitchFamily="34" charset="0"/>
              </a:rPr>
              <a:t>8</a:t>
            </a:r>
          </a:p>
        </p:txBody>
      </p:sp>
      <p:pic>
        <p:nvPicPr>
          <p:cNvPr id="24582" name="Image 7">
            <a:hlinkClick r:id="rId4"/>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95288" y="2828925"/>
            <a:ext cx="2911475"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ZoneTexte 8"/>
          <p:cNvSpPr txBox="1">
            <a:spLocks noChangeArrowheads="1"/>
          </p:cNvSpPr>
          <p:nvPr/>
        </p:nvSpPr>
        <p:spPr bwMode="auto">
          <a:xfrm>
            <a:off x="395288" y="1751013"/>
            <a:ext cx="849788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fr-FR" altLang="fr-FR" sz="1600">
                <a:latin typeface="Calibri" panose="020F0502020204030204" pitchFamily="34" charset="0"/>
              </a:rPr>
              <a:t>Pour assurer leurs missions, les bénévoles et salariés ont besoin de moyens (permanences, outils, déplacements, etc.). En 2016, les ressources de La Cimade sont composées à 47 % de </a:t>
            </a:r>
            <a:r>
              <a:rPr lang="fr-FR" altLang="fr-FR" sz="1600" b="1">
                <a:latin typeface="Calibri" panose="020F0502020204030204" pitchFamily="34" charset="0"/>
              </a:rPr>
              <a:t>subventions publiques</a:t>
            </a:r>
            <a:r>
              <a:rPr lang="fr-FR" altLang="fr-FR" sz="1600">
                <a:latin typeface="Calibri" panose="020F0502020204030204" pitchFamily="34" charset="0"/>
              </a:rPr>
              <a:t>, notamment pour les missions en centres de rétention, et à 36 % de </a:t>
            </a:r>
            <a:r>
              <a:rPr lang="fr-FR" altLang="fr-FR" sz="1600" b="1">
                <a:latin typeface="Calibri" panose="020F0502020204030204" pitchFamily="34" charset="0"/>
              </a:rPr>
              <a:t>dons du public</a:t>
            </a:r>
            <a:r>
              <a:rPr lang="fr-FR" altLang="fr-FR" sz="1600">
                <a:latin typeface="Calibri" panose="020F0502020204030204" pitchFamily="34" charset="0"/>
              </a:rPr>
              <a:t>. Les ventes de produits et le soutien des fondations représentent plus de 17 % des ressources de l’association.</a:t>
            </a:r>
          </a:p>
        </p:txBody>
      </p:sp>
      <p:pic>
        <p:nvPicPr>
          <p:cNvPr id="24584" name="Image 10"/>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95288" y="4724400"/>
            <a:ext cx="1795462"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Image 11">
            <a:hlinkClick r:id="rId4"/>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300788" y="4657725"/>
            <a:ext cx="2374900"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6" name="ZoneTexte 12"/>
          <p:cNvSpPr txBox="1">
            <a:spLocks noChangeArrowheads="1"/>
          </p:cNvSpPr>
          <p:nvPr/>
        </p:nvSpPr>
        <p:spPr bwMode="auto">
          <a:xfrm>
            <a:off x="3868738" y="3124200"/>
            <a:ext cx="2592387"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fr-FR" altLang="fr-FR" sz="1600">
                <a:latin typeface="Calibri" panose="020F0502020204030204" pitchFamily="34" charset="0"/>
              </a:rPr>
              <a:t>La Cimade mobilise </a:t>
            </a:r>
            <a:r>
              <a:rPr lang="fr-FR" altLang="fr-FR" sz="1600" b="1">
                <a:latin typeface="Calibri" panose="020F0502020204030204" pitchFamily="34" charset="0"/>
              </a:rPr>
              <a:t>88 % de ses moyens financiers et de ses ressources humaines à ses actions</a:t>
            </a:r>
            <a:r>
              <a:rPr lang="fr-FR" altLang="fr-FR" sz="1600">
                <a:latin typeface="Calibri" panose="020F0502020204030204" pitchFamily="34" charset="0"/>
              </a:rPr>
              <a:t> en faveur des personnes migrantes et réfugiées. Ce qui lui permet de garantir l’efficacité et la pérennité de ses actions. Les 12 % restant concernent les frais de fonctionnement et la recherche de fonds. </a:t>
            </a:r>
          </a:p>
        </p:txBody>
      </p:sp>
      <p:sp>
        <p:nvSpPr>
          <p:cNvPr id="24587" name="ZoneTexte 13"/>
          <p:cNvSpPr txBox="1">
            <a:spLocks noChangeArrowheads="1"/>
          </p:cNvSpPr>
          <p:nvPr/>
        </p:nvSpPr>
        <p:spPr bwMode="auto">
          <a:xfrm>
            <a:off x="0" y="6429375"/>
            <a:ext cx="4513263"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fr-FR" altLang="fr-FR" sz="1300" i="1" u="sng">
                <a:latin typeface="Calibri" panose="020F0502020204030204" pitchFamily="34" charset="0"/>
              </a:rPr>
              <a:t>La Cimade est membre du Comité de la Charte-Don en confiance</a:t>
            </a:r>
          </a:p>
        </p:txBody>
      </p:sp>
      <p:sp>
        <p:nvSpPr>
          <p:cNvPr id="24588" name="ZoneTexte 14"/>
          <p:cNvSpPr txBox="1">
            <a:spLocks noChangeArrowheads="1"/>
          </p:cNvSpPr>
          <p:nvPr/>
        </p:nvSpPr>
        <p:spPr bwMode="auto">
          <a:xfrm>
            <a:off x="7235825" y="3205163"/>
            <a:ext cx="1800225"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fr-FR" altLang="fr-FR" sz="1600" i="1">
                <a:solidFill>
                  <a:srgbClr val="FF0000"/>
                </a:solidFill>
                <a:latin typeface="Calibri" panose="020F0502020204030204" pitchFamily="34" charset="0"/>
              </a:rPr>
              <a:t>Budget total de l’association (2016): près de 9,7 millions €</a:t>
            </a:r>
          </a:p>
        </p:txBody>
      </p:sp>
      <p:pic>
        <p:nvPicPr>
          <p:cNvPr id="24589" name="Picture 17" descr="Résultat de recherche d'images pour &quot;don en confiance&quot;"/>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13263" y="6173788"/>
            <a:ext cx="627062"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LaCimade_siege_LONG_ROUGE"/>
          <p:cNvPicPr>
            <a:picLocks noChangeAspect="1" noChangeArrowheads="1"/>
          </p:cNvPicPr>
          <p:nvPr/>
        </p:nvPicPr>
        <p:blipFill>
          <a:blip r:embed="rId3">
            <a:extLst>
              <a:ext uri="{28A0092B-C50C-407E-A947-70E740481C1C}">
                <a14:useLocalDpi xmlns:a14="http://schemas.microsoft.com/office/drawing/2010/main" val="0"/>
              </a:ext>
            </a:extLst>
          </a:blip>
          <a:srcRect l="49286" r="33496"/>
          <a:stretch>
            <a:fillRect/>
          </a:stretch>
        </p:blipFill>
        <p:spPr bwMode="auto">
          <a:xfrm>
            <a:off x="0" y="0"/>
            <a:ext cx="91440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Rectangle 3"/>
          <p:cNvSpPr>
            <a:spLocks noGrp="1" noChangeArrowheads="1"/>
          </p:cNvSpPr>
          <p:nvPr>
            <p:ph type="title"/>
          </p:nvPr>
        </p:nvSpPr>
        <p:spPr>
          <a:xfrm>
            <a:off x="3995738" y="-146050"/>
            <a:ext cx="4978400" cy="1441450"/>
          </a:xfrm>
        </p:spPr>
        <p:txBody>
          <a:bodyPr/>
          <a:lstStyle/>
          <a:p>
            <a:pPr algn="r" eaLnBrk="1" hangingPunct="1"/>
            <a:r>
              <a:rPr lang="fr-FR" altLang="fr-FR" sz="3200" i="1" smtClean="0">
                <a:solidFill>
                  <a:schemeClr val="bg2"/>
                </a:solidFill>
                <a:latin typeface="Calibri" panose="020F0502020204030204" pitchFamily="34" charset="0"/>
                <a:cs typeface="Tahoma" panose="020B0604030504040204" pitchFamily="34" charset="0"/>
              </a:rPr>
              <a:t>Un engagement solidaire</a:t>
            </a:r>
            <a:br>
              <a:rPr lang="fr-FR" altLang="fr-FR" sz="3200" i="1" smtClean="0">
                <a:solidFill>
                  <a:schemeClr val="bg2"/>
                </a:solidFill>
                <a:latin typeface="Calibri" panose="020F0502020204030204" pitchFamily="34" charset="0"/>
                <a:cs typeface="Tahoma" panose="020B0604030504040204" pitchFamily="34" charset="0"/>
              </a:rPr>
            </a:br>
            <a:endParaRPr lang="fr-FR" altLang="fr-FR" sz="2400" i="1" smtClean="0">
              <a:solidFill>
                <a:schemeClr val="bg2"/>
              </a:solidFill>
              <a:latin typeface="Calibri" panose="020F0502020204030204" pitchFamily="34" charset="0"/>
              <a:cs typeface="Tahoma" panose="020B0604030504040204" pitchFamily="34" charset="0"/>
            </a:endParaRPr>
          </a:p>
        </p:txBody>
      </p:sp>
      <p:sp>
        <p:nvSpPr>
          <p:cNvPr id="26628" name="Text Box 6"/>
          <p:cNvSpPr txBox="1">
            <a:spLocks noChangeArrowheads="1"/>
          </p:cNvSpPr>
          <p:nvPr/>
        </p:nvSpPr>
        <p:spPr bwMode="auto">
          <a:xfrm>
            <a:off x="179388" y="1412875"/>
            <a:ext cx="5616575" cy="184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Char char="Ø"/>
            </a:pPr>
            <a:r>
              <a:rPr lang="fr-FR" altLang="fr-FR" sz="1600">
                <a:solidFill>
                  <a:srgbClr val="D4160D"/>
                </a:solidFill>
                <a:latin typeface="Calibri" panose="020F0502020204030204" pitchFamily="34" charset="0"/>
              </a:rPr>
              <a:t> Une boutique solidaire</a:t>
            </a:r>
            <a:endParaRPr lang="fr-FR" altLang="fr-FR" sz="1600">
              <a:latin typeface="Calibri" panose="020F0502020204030204" pitchFamily="34" charset="0"/>
            </a:endParaRPr>
          </a:p>
          <a:p>
            <a:pPr eaLnBrk="1" hangingPunct="1">
              <a:spcBef>
                <a:spcPct val="50000"/>
              </a:spcBef>
              <a:buFont typeface="Wingdings" panose="05000000000000000000" pitchFamily="2" charset="2"/>
              <a:buNone/>
            </a:pPr>
            <a:r>
              <a:rPr lang="fr-FR" altLang="fr-FR" sz="1400">
                <a:latin typeface="Calibri" panose="020F0502020204030204" pitchFamily="34" charset="0"/>
              </a:rPr>
              <a:t>Pour mener toutes ses actions et garantir son indépendance, La Cimade peut compter sur l’engagement de 2 220 bénévoles et la générosité de</a:t>
            </a:r>
          </a:p>
          <a:p>
            <a:pPr eaLnBrk="1" hangingPunct="1">
              <a:spcBef>
                <a:spcPct val="0"/>
              </a:spcBef>
              <a:buFont typeface="Wingdings" panose="05000000000000000000" pitchFamily="2" charset="2"/>
              <a:buNone/>
            </a:pPr>
            <a:r>
              <a:rPr lang="fr-FR" altLang="fr-FR" sz="1400">
                <a:latin typeface="Calibri" panose="020F0502020204030204" pitchFamily="34" charset="0"/>
              </a:rPr>
              <a:t>20 000 donateurs, mais également les ventes de produits solidaires.</a:t>
            </a:r>
          </a:p>
          <a:p>
            <a:pPr eaLnBrk="1" hangingPunct="1">
              <a:spcBef>
                <a:spcPct val="50000"/>
              </a:spcBef>
              <a:buFont typeface="Wingdings" panose="05000000000000000000" pitchFamily="2" charset="2"/>
              <a:buNone/>
            </a:pPr>
            <a:r>
              <a:rPr lang="fr-FR" altLang="fr-FR" sz="1400">
                <a:latin typeface="Calibri" panose="020F0502020204030204" pitchFamily="34" charset="0"/>
              </a:rPr>
              <a:t>Sur</a:t>
            </a:r>
            <a:r>
              <a:rPr lang="fr-FR" altLang="fr-FR" sz="1400" b="1">
                <a:latin typeface="Calibri" panose="020F0502020204030204" pitchFamily="34" charset="0"/>
              </a:rPr>
              <a:t> </a:t>
            </a:r>
            <a:r>
              <a:rPr lang="fr-FR" altLang="fr-FR" sz="1400" b="1">
                <a:solidFill>
                  <a:srgbClr val="FF0000"/>
                </a:solidFill>
                <a:latin typeface="Calibri" panose="020F0502020204030204" pitchFamily="34" charset="0"/>
                <a:hlinkClick r:id="rId4"/>
              </a:rPr>
              <a:t>boutique.lacimade.org</a:t>
            </a:r>
            <a:r>
              <a:rPr lang="fr-FR" altLang="fr-FR" sz="1400" b="1">
                <a:latin typeface="Calibri" panose="020F0502020204030204" pitchFamily="34" charset="0"/>
              </a:rPr>
              <a:t> </a:t>
            </a:r>
            <a:r>
              <a:rPr lang="fr-FR" altLang="fr-FR" sz="1400">
                <a:latin typeface="Calibri" panose="020F0502020204030204" pitchFamily="34" charset="0"/>
              </a:rPr>
              <a:t>on peut trouver des agendas, des calendriers, des tabliers de cuisine, des t-shirts, etc. qui permettent d’afficher ses valeurs et de soutenir nos actions.</a:t>
            </a:r>
          </a:p>
        </p:txBody>
      </p:sp>
      <p:sp>
        <p:nvSpPr>
          <p:cNvPr id="26629" name="Text Box 27"/>
          <p:cNvSpPr txBox="1">
            <a:spLocks noChangeArrowheads="1"/>
          </p:cNvSpPr>
          <p:nvPr/>
        </p:nvSpPr>
        <p:spPr bwMode="auto">
          <a:xfrm>
            <a:off x="8820150" y="6524625"/>
            <a:ext cx="2159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200">
                <a:latin typeface="Calibri" panose="020F0502020204030204" pitchFamily="34" charset="0"/>
              </a:rPr>
              <a:t>8</a:t>
            </a:r>
          </a:p>
        </p:txBody>
      </p:sp>
      <p:pic>
        <p:nvPicPr>
          <p:cNvPr id="26630" name="Picture 1" descr="T-shirt pour homme &quot;Il n'y a pas d'étrangers sur cette terre&quot;">
            <a:hlinkClick r:id="rId4"/>
          </p:cNvPr>
          <p:cNvPicPr>
            <a:picLocks noGrp="1" noChangeAspect="1" noChangeArrowheads="1"/>
          </p:cNvPicPr>
          <p:nvPr>
            <p:ph sz="half" idx="1"/>
          </p:nvPr>
        </p:nvPicPr>
        <p:blipFill>
          <a:blip r:embed="rId5">
            <a:extLst>
              <a:ext uri="{28A0092B-C50C-407E-A947-70E740481C1C}">
                <a14:useLocalDpi xmlns:a14="http://schemas.microsoft.com/office/drawing/2010/main" val="0"/>
              </a:ext>
            </a:extLst>
          </a:blip>
          <a:srcRect/>
          <a:stretch>
            <a:fillRect/>
          </a:stretch>
        </p:blipFill>
        <p:spPr>
          <a:xfrm rot="20898124">
            <a:off x="444500" y="3452813"/>
            <a:ext cx="993775" cy="1847850"/>
          </a:xfrm>
        </p:spPr>
      </p:pic>
      <p:pic>
        <p:nvPicPr>
          <p:cNvPr id="26631" name="Picture 7" descr="T-shirt pour femme &quot;Il n'y a pas d'étrangers sur cette terre&quot;">
            <a:hlinkClick r:id="rId4"/>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376358">
            <a:off x="1758950" y="3392488"/>
            <a:ext cx="1050925"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2" name="Picture 11" descr="Sac « Réinventons l’hospitalité »">
            <a:hlinkClick r:id="rId4"/>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54325" y="3400425"/>
            <a:ext cx="1506538" cy="200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3" name="Picture 3" descr="Tablier &quot;Si personne n'était venu jusqu'à nous&quot;">
            <a:hlinkClick r:id="rId4"/>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86213" y="3132138"/>
            <a:ext cx="1104900" cy="238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4" name="Picture 8" descr="calendrier 2009">
            <a:hlinkClick r:id="rId4"/>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3350" y="5470525"/>
            <a:ext cx="2962275" cy="131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5" name="Picture 19" descr="Calendrier partagé de La Cimade 2015">
            <a:hlinkClick r:id="rId4"/>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21088" y="5495925"/>
            <a:ext cx="1336675" cy="133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6" name="Image 1"/>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6497638" y="4518025"/>
            <a:ext cx="1985962"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Tableau 3"/>
          <p:cNvGraphicFramePr>
            <a:graphicFrameLocks noGrp="1"/>
          </p:cNvGraphicFramePr>
          <p:nvPr/>
        </p:nvGraphicFramePr>
        <p:xfrm>
          <a:off x="6196013" y="1822450"/>
          <a:ext cx="2554287" cy="4679950"/>
        </p:xfrm>
        <a:graphic>
          <a:graphicData uri="http://schemas.openxmlformats.org/drawingml/2006/table">
            <a:tbl>
              <a:tblPr firstRow="1" bandRow="1">
                <a:tableStyleId>{5C22544A-7EE6-4342-B048-85BDC9FD1C3A}</a:tableStyleId>
              </a:tblPr>
              <a:tblGrid>
                <a:gridCol w="2554287"/>
              </a:tblGrid>
              <a:tr h="4679950">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fr-FR" sz="1600" kern="1200" noProof="0" dirty="0" smtClean="0">
                          <a:solidFill>
                            <a:srgbClr val="D4160D"/>
                          </a:solidFill>
                          <a:latin typeface="Calibri" panose="020F0502020204030204" pitchFamily="34" charset="0"/>
                          <a:ea typeface="+mn-ea"/>
                          <a:cs typeface="Tahoma" panose="020B0604030504040204" pitchFamily="34" charset="0"/>
                        </a:rPr>
                        <a:t>De la réflexion à l’action, il n’y a qu’un don…</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Tahom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Tahoma" panose="020B0604030504040204" pitchFamily="34" charset="0"/>
                        </a:rPr>
                        <a:t>Chaque donatrice et donateur de La Cimade reçoit le magazine </a:t>
                      </a:r>
                      <a:r>
                        <a:rPr kumimoji="0" lang="fr-FR" sz="1400" b="0" i="1" u="none" strike="noStrike" kern="1200" cap="none" spc="0" normalizeH="0" baseline="0" noProof="0" dirty="0" smtClean="0">
                          <a:ln>
                            <a:noFill/>
                          </a:ln>
                          <a:solidFill>
                            <a:srgbClr val="FF0000"/>
                          </a:solidFill>
                          <a:effectLst/>
                          <a:uLnTx/>
                          <a:uFillTx/>
                          <a:latin typeface="Calibri" panose="020F0502020204030204" pitchFamily="34" charset="0"/>
                          <a:ea typeface="+mn-ea"/>
                          <a:cs typeface="Tahoma" panose="020B0604030504040204" pitchFamily="34" charset="0"/>
                        </a:rPr>
                        <a:t>Actions communes </a:t>
                      </a:r>
                      <a:r>
                        <a:rPr kumimoji="0" lang="fr-FR"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Tahoma" panose="020B0604030504040204" pitchFamily="34" charset="0"/>
                        </a:rPr>
                        <a:t>qui témoigne des engagements de nos équipes en faveur des personnes étrangères.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Tahoma" panose="020B0604030504040204" pitchFamily="34" charset="0"/>
                        </a:rPr>
                        <a:t>Les dons collectées sur </a:t>
                      </a:r>
                      <a:r>
                        <a:rPr kumimoji="0" lang="fr-FR" sz="1400" b="0" i="1" u="none" strike="noStrike" kern="1200" cap="none" spc="0" normalizeH="0" baseline="0" noProof="0" dirty="0" smtClean="0">
                          <a:ln>
                            <a:noFill/>
                          </a:ln>
                          <a:solidFill>
                            <a:srgbClr val="FF0000"/>
                          </a:solidFill>
                          <a:effectLst/>
                          <a:uLnTx/>
                          <a:uFillTx/>
                          <a:latin typeface="Calibri" panose="020F0502020204030204" pitchFamily="34" charset="0"/>
                          <a:ea typeface="+mn-ea"/>
                          <a:cs typeface="Tahoma" panose="020B0604030504040204" pitchFamily="34" charset="0"/>
                        </a:rPr>
                        <a:t>lacimade.org</a:t>
                      </a:r>
                      <a:r>
                        <a:rPr kumimoji="0" lang="fr-FR"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Tahoma" panose="020B0604030504040204" pitchFamily="34" charset="0"/>
                        </a:rPr>
                        <a:t> renforcent également nos activités. </a:t>
                      </a:r>
                    </a:p>
                    <a:p>
                      <a:endParaRPr lang="fr-FR" sz="1800" dirty="0"/>
                    </a:p>
                  </a:txBody>
                  <a:tcPr marL="91475" marR="91475"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LaCimade_siege_LONG_ROUGE"/>
          <p:cNvPicPr>
            <a:picLocks noChangeAspect="1" noChangeArrowheads="1"/>
          </p:cNvPicPr>
          <p:nvPr/>
        </p:nvPicPr>
        <p:blipFill>
          <a:blip r:embed="rId3">
            <a:extLst>
              <a:ext uri="{28A0092B-C50C-407E-A947-70E740481C1C}">
                <a14:useLocalDpi xmlns:a14="http://schemas.microsoft.com/office/drawing/2010/main" val="0"/>
              </a:ext>
            </a:extLst>
          </a:blip>
          <a:srcRect l="49286" r="33496"/>
          <a:stretch>
            <a:fillRect/>
          </a:stretch>
        </p:blipFill>
        <p:spPr bwMode="auto">
          <a:xfrm>
            <a:off x="0" y="-23813"/>
            <a:ext cx="9144000" cy="1108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Rectangle 4"/>
          <p:cNvSpPr>
            <a:spLocks noGrp="1" noChangeArrowheads="1"/>
          </p:cNvSpPr>
          <p:nvPr>
            <p:ph type="title"/>
          </p:nvPr>
        </p:nvSpPr>
        <p:spPr>
          <a:xfrm>
            <a:off x="3995738" y="-100013"/>
            <a:ext cx="4978400" cy="1441451"/>
          </a:xfrm>
        </p:spPr>
        <p:txBody>
          <a:bodyPr/>
          <a:lstStyle/>
          <a:p>
            <a:pPr algn="r" eaLnBrk="1" hangingPunct="1"/>
            <a:r>
              <a:rPr lang="fr-FR" altLang="fr-FR" sz="3200" smtClean="0">
                <a:solidFill>
                  <a:schemeClr val="tx1"/>
                </a:solidFill>
                <a:latin typeface="Tahoma" panose="020B0604030504040204" pitchFamily="34" charset="0"/>
                <a:cs typeface="Tahoma" panose="020B0604030504040204" pitchFamily="34" charset="0"/>
              </a:rPr>
              <a:t/>
            </a:r>
            <a:br>
              <a:rPr lang="fr-FR" altLang="fr-FR" sz="3200" smtClean="0">
                <a:solidFill>
                  <a:schemeClr val="tx1"/>
                </a:solidFill>
                <a:latin typeface="Tahoma" panose="020B0604030504040204" pitchFamily="34" charset="0"/>
                <a:cs typeface="Tahoma" panose="020B0604030504040204" pitchFamily="34" charset="0"/>
              </a:rPr>
            </a:br>
            <a:endParaRPr lang="fr-FR" altLang="fr-FR" sz="3200" smtClean="0">
              <a:solidFill>
                <a:schemeClr val="tx1"/>
              </a:solidFill>
              <a:latin typeface="Tahoma" panose="020B0604030504040204" pitchFamily="34" charset="0"/>
              <a:cs typeface="Tahoma" panose="020B0604030504040204" pitchFamily="34" charset="0"/>
            </a:endParaRPr>
          </a:p>
        </p:txBody>
      </p:sp>
      <p:sp>
        <p:nvSpPr>
          <p:cNvPr id="28676" name="Text Box 5"/>
          <p:cNvSpPr txBox="1">
            <a:spLocks noChangeArrowheads="1"/>
          </p:cNvSpPr>
          <p:nvPr/>
        </p:nvSpPr>
        <p:spPr bwMode="auto">
          <a:xfrm>
            <a:off x="828675" y="1628775"/>
            <a:ext cx="748665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fr-FR" sz="4000" b="1"/>
              <a:t>Merci !</a:t>
            </a:r>
          </a:p>
          <a:p>
            <a:pPr algn="ctr" eaLnBrk="1" hangingPunct="1">
              <a:spcBef>
                <a:spcPct val="50000"/>
              </a:spcBef>
              <a:buFontTx/>
              <a:buNone/>
            </a:pPr>
            <a:r>
              <a:rPr lang="en-US" altLang="fr-FR" sz="4000" b="1"/>
              <a:t>A vos questions !</a:t>
            </a:r>
          </a:p>
          <a:p>
            <a:pPr algn="ctr" eaLnBrk="1" hangingPunct="1">
              <a:spcBef>
                <a:spcPct val="50000"/>
              </a:spcBef>
              <a:buFontTx/>
              <a:buNone/>
            </a:pPr>
            <a:endParaRPr lang="en-US" altLang="fr-FR" sz="1800" u="sng"/>
          </a:p>
          <a:p>
            <a:pPr algn="ctr" eaLnBrk="1" hangingPunct="1">
              <a:spcBef>
                <a:spcPct val="50000"/>
              </a:spcBef>
              <a:buFontTx/>
              <a:buNone/>
            </a:pPr>
            <a:endParaRPr lang="en-US" altLang="fr-FR" sz="1800" u="sng"/>
          </a:p>
          <a:p>
            <a:pPr algn="ctr" eaLnBrk="1" hangingPunct="1">
              <a:spcBef>
                <a:spcPct val="50000"/>
              </a:spcBef>
              <a:buFontTx/>
              <a:buNone/>
            </a:pPr>
            <a:endParaRPr lang="en-US" altLang="fr-FR" sz="1800" u="sng"/>
          </a:p>
          <a:p>
            <a:pPr algn="ctr" eaLnBrk="1" hangingPunct="1">
              <a:spcBef>
                <a:spcPct val="50000"/>
              </a:spcBef>
              <a:buFontTx/>
              <a:buNone/>
            </a:pPr>
            <a:endParaRPr lang="en-US" altLang="fr-FR" sz="1800" u="sng"/>
          </a:p>
          <a:p>
            <a:pPr algn="ctr" eaLnBrk="1" hangingPunct="1">
              <a:spcBef>
                <a:spcPct val="50000"/>
              </a:spcBef>
              <a:buFontTx/>
              <a:buNone/>
            </a:pPr>
            <a:endParaRPr lang="en-US" altLang="fr-FR" sz="1800" u="sng"/>
          </a:p>
          <a:p>
            <a:pPr algn="ctr" eaLnBrk="1" hangingPunct="1">
              <a:spcBef>
                <a:spcPct val="50000"/>
              </a:spcBef>
              <a:buFontTx/>
              <a:buNone/>
            </a:pPr>
            <a:endParaRPr lang="en-US" altLang="fr-FR" sz="1600" b="1"/>
          </a:p>
          <a:p>
            <a:pPr algn="ctr" eaLnBrk="1" hangingPunct="1">
              <a:spcBef>
                <a:spcPct val="50000"/>
              </a:spcBef>
              <a:buFontTx/>
              <a:buNone/>
            </a:pPr>
            <a:r>
              <a:rPr lang="en-US" altLang="fr-FR" sz="1600" b="1"/>
              <a:t>Pour en savoir plus </a:t>
            </a:r>
            <a:r>
              <a:rPr lang="en-US" altLang="fr-FR" sz="1600" b="1">
                <a:solidFill>
                  <a:srgbClr val="FF0000"/>
                </a:solidFill>
                <a:hlinkClick r:id="rId4"/>
              </a:rPr>
              <a:t>lacimade.org</a:t>
            </a:r>
            <a:endParaRPr lang="en-US" altLang="fr-FR" sz="1600" b="1">
              <a:solidFill>
                <a:srgbClr val="FF0000"/>
              </a:solidFill>
            </a:endParaRPr>
          </a:p>
          <a:p>
            <a:pPr algn="ctr" eaLnBrk="1" hangingPunct="1">
              <a:spcBef>
                <a:spcPct val="0"/>
              </a:spcBef>
              <a:buFontTx/>
              <a:buNone/>
            </a:pPr>
            <a:endParaRPr lang="en-US" altLang="fr-FR" sz="1800"/>
          </a:p>
        </p:txBody>
      </p:sp>
      <p:sp>
        <p:nvSpPr>
          <p:cNvPr id="28677" name="Rectangle 6"/>
          <p:cNvSpPr>
            <a:spLocks noChangeArrowheads="1"/>
          </p:cNvSpPr>
          <p:nvPr/>
        </p:nvSpPr>
        <p:spPr bwMode="auto">
          <a:xfrm>
            <a:off x="3995738" y="-100013"/>
            <a:ext cx="4978400" cy="1441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fr-FR" altLang="fr-FR" i="1">
                <a:solidFill>
                  <a:schemeClr val="bg2"/>
                </a:solidFill>
                <a:latin typeface="Tahoma" panose="020B0604030504040204" pitchFamily="34" charset="0"/>
              </a:rPr>
              <a:t/>
            </a:r>
            <a:br>
              <a:rPr lang="fr-FR" altLang="fr-FR" i="1">
                <a:solidFill>
                  <a:schemeClr val="bg2"/>
                </a:solidFill>
                <a:latin typeface="Tahoma" panose="020B0604030504040204" pitchFamily="34" charset="0"/>
              </a:rPr>
            </a:br>
            <a:endParaRPr lang="fr-FR" altLang="fr-FR" i="1">
              <a:solidFill>
                <a:schemeClr val="bg2"/>
              </a:solidFill>
              <a:latin typeface="Tahoma" panose="020B060403050404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ChangeArrowheads="1"/>
          </p:cNvSpPr>
          <p:nvPr/>
        </p:nvSpPr>
        <p:spPr bwMode="auto">
          <a:xfrm>
            <a:off x="0" y="0"/>
            <a:ext cx="9144000" cy="5304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fr-FR" altLang="fr-FR" sz="2400" b="1" dirty="0" smtClean="0">
                <a:solidFill>
                  <a:srgbClr val="000000"/>
                </a:solidFill>
                <a:latin typeface="Tahoma" panose="020B0604030504040204" pitchFamily="34" charset="0"/>
              </a:rPr>
              <a:t>			</a:t>
            </a:r>
            <a:r>
              <a:rPr lang="fr-FR" altLang="fr-FR" sz="2600" b="1" dirty="0" smtClean="0">
                <a:ln w="12700">
                  <a:solidFill>
                    <a:schemeClr val="tx1"/>
                  </a:solidFill>
                </a:ln>
                <a:solidFill>
                  <a:srgbClr val="000000"/>
                </a:solidFill>
                <a:latin typeface="Tahoma" panose="020B0604030504040204" pitchFamily="34" charset="0"/>
              </a:rPr>
              <a:t>étranger		 </a:t>
            </a:r>
            <a:r>
              <a:rPr lang="fr-FR" altLang="fr-FR" sz="2600" b="1" dirty="0" err="1" smtClean="0">
                <a:ln w="12700">
                  <a:solidFill>
                    <a:schemeClr val="tx1"/>
                  </a:solidFill>
                </a:ln>
                <a:solidFill>
                  <a:srgbClr val="FF0000"/>
                </a:solidFill>
                <a:latin typeface="Tahoma" panose="020B0604030504040204" pitchFamily="34" charset="0"/>
              </a:rPr>
              <a:t>exilé.e</a:t>
            </a:r>
            <a:endParaRPr lang="fr-FR" altLang="fr-FR" sz="2600" b="1" dirty="0" smtClean="0">
              <a:ln w="12700">
                <a:solidFill>
                  <a:schemeClr val="tx1"/>
                </a:solidFill>
              </a:ln>
              <a:solidFill>
                <a:srgbClr val="FF0000"/>
              </a:solidFill>
              <a:latin typeface="Tahoma" panose="020B0604030504040204" pitchFamily="34" charset="0"/>
            </a:endParaRPr>
          </a:p>
          <a:p>
            <a:pPr eaLnBrk="1" hangingPunct="1">
              <a:spcBef>
                <a:spcPct val="0"/>
              </a:spcBef>
              <a:buFontTx/>
              <a:buNone/>
              <a:defRPr/>
            </a:pPr>
            <a:r>
              <a:rPr lang="fr-FR" altLang="fr-FR" sz="2600" b="1" dirty="0" smtClean="0">
                <a:ln w="12700">
                  <a:solidFill>
                    <a:schemeClr val="tx1"/>
                  </a:solidFill>
                </a:ln>
                <a:solidFill>
                  <a:srgbClr val="000000"/>
                </a:solidFill>
                <a:latin typeface="Tahoma" panose="020B0604030504040204" pitchFamily="34" charset="0"/>
              </a:rPr>
              <a:t>	</a:t>
            </a:r>
            <a:r>
              <a:rPr lang="fr-FR" altLang="fr-FR" sz="2600" b="1" dirty="0" err="1" smtClean="0">
                <a:ln w="12700">
                  <a:solidFill>
                    <a:schemeClr val="tx1"/>
                  </a:solidFill>
                </a:ln>
                <a:solidFill>
                  <a:srgbClr val="FF0000"/>
                </a:solidFill>
                <a:latin typeface="Tahoma" panose="020B0604030504040204" pitchFamily="34" charset="0"/>
              </a:rPr>
              <a:t>immigré.e</a:t>
            </a:r>
            <a:r>
              <a:rPr lang="fr-FR" altLang="fr-FR" sz="2600" b="1" dirty="0" smtClean="0">
                <a:ln w="12700">
                  <a:solidFill>
                    <a:schemeClr val="tx1"/>
                  </a:solidFill>
                </a:ln>
                <a:solidFill>
                  <a:srgbClr val="FF0000"/>
                </a:solidFill>
                <a:latin typeface="Tahoma" panose="020B0604030504040204" pitchFamily="34" charset="0"/>
              </a:rPr>
              <a:t> </a:t>
            </a:r>
          </a:p>
          <a:p>
            <a:pPr algn="ctr" eaLnBrk="1" hangingPunct="1">
              <a:spcBef>
                <a:spcPct val="0"/>
              </a:spcBef>
              <a:buFontTx/>
              <a:buNone/>
              <a:defRPr/>
            </a:pPr>
            <a:r>
              <a:rPr lang="fr-FR" altLang="fr-FR" sz="2600" b="1" dirty="0" smtClean="0">
                <a:ln w="12700">
                  <a:solidFill>
                    <a:schemeClr val="tx1"/>
                  </a:solidFill>
                </a:ln>
                <a:solidFill>
                  <a:srgbClr val="000000"/>
                </a:solidFill>
                <a:latin typeface="Tahoma" panose="020B0604030504040204" pitchFamily="34" charset="0"/>
              </a:rPr>
              <a:t>						personne migrante </a:t>
            </a:r>
          </a:p>
          <a:p>
            <a:pPr eaLnBrk="1" hangingPunct="1">
              <a:spcBef>
                <a:spcPct val="0"/>
              </a:spcBef>
              <a:buFontTx/>
              <a:buNone/>
              <a:defRPr/>
            </a:pPr>
            <a:r>
              <a:rPr lang="fr-FR" altLang="fr-FR" sz="2600" b="1" dirty="0" smtClean="0">
                <a:ln w="12700">
                  <a:solidFill>
                    <a:schemeClr val="tx1"/>
                  </a:solidFill>
                </a:ln>
                <a:solidFill>
                  <a:srgbClr val="000000"/>
                </a:solidFill>
                <a:latin typeface="Tahoma" panose="020B0604030504040204" pitchFamily="34" charset="0"/>
              </a:rPr>
              <a:t>		</a:t>
            </a:r>
            <a:r>
              <a:rPr lang="fr-FR" altLang="fr-FR" sz="2600" b="1" dirty="0" smtClean="0">
                <a:ln w="12700">
                  <a:solidFill>
                    <a:schemeClr val="tx1"/>
                  </a:solidFill>
                </a:ln>
                <a:solidFill>
                  <a:srgbClr val="FF0000"/>
                </a:solidFill>
                <a:latin typeface="Tahoma" panose="020B0604030504040204" pitchFamily="34" charset="0"/>
              </a:rPr>
              <a:t>personne réfugiée </a:t>
            </a:r>
          </a:p>
          <a:p>
            <a:pPr algn="ctr" eaLnBrk="1" hangingPunct="1">
              <a:spcBef>
                <a:spcPct val="0"/>
              </a:spcBef>
              <a:buFontTx/>
              <a:buNone/>
              <a:defRPr/>
            </a:pPr>
            <a:r>
              <a:rPr lang="fr-FR" altLang="fr-FR" sz="2600" b="1" dirty="0" smtClean="0">
                <a:ln w="12700">
                  <a:solidFill>
                    <a:schemeClr val="tx1"/>
                  </a:solidFill>
                </a:ln>
                <a:solidFill>
                  <a:srgbClr val="000000"/>
                </a:solidFill>
                <a:latin typeface="Tahoma" panose="020B0604030504040204" pitchFamily="34" charset="0"/>
              </a:rPr>
              <a:t>	demandeur d’asile</a:t>
            </a:r>
          </a:p>
          <a:p>
            <a:pPr eaLnBrk="1" hangingPunct="1">
              <a:spcBef>
                <a:spcPct val="0"/>
              </a:spcBef>
              <a:buFontTx/>
              <a:buNone/>
              <a:defRPr/>
            </a:pPr>
            <a:r>
              <a:rPr lang="fr-FR" altLang="fr-FR" sz="2600" b="1" dirty="0" smtClean="0">
                <a:ln w="12700">
                  <a:solidFill>
                    <a:schemeClr val="tx1"/>
                  </a:solidFill>
                </a:ln>
                <a:solidFill>
                  <a:srgbClr val="000000"/>
                </a:solidFill>
                <a:latin typeface="Tahoma" panose="020B0604030504040204" pitchFamily="34" charset="0"/>
              </a:rPr>
              <a:t>« sans papier » 				</a:t>
            </a:r>
            <a:r>
              <a:rPr lang="fr-FR" altLang="fr-FR" sz="2600" b="1" dirty="0" smtClean="0">
                <a:ln w="12700">
                  <a:solidFill>
                    <a:schemeClr val="tx1"/>
                  </a:solidFill>
                </a:ln>
                <a:solidFill>
                  <a:srgbClr val="0070C0"/>
                </a:solidFill>
                <a:latin typeface="Tahoma" panose="020B0604030504040204" pitchFamily="34" charset="0"/>
              </a:rPr>
              <a:t>« clandestin »  </a:t>
            </a:r>
            <a:r>
              <a:rPr lang="fr-FR" altLang="fr-FR" sz="2600" b="1" dirty="0" smtClean="0">
                <a:ln w="12700">
                  <a:solidFill>
                    <a:schemeClr val="tx1"/>
                  </a:solidFill>
                </a:ln>
                <a:solidFill>
                  <a:srgbClr val="000000"/>
                </a:solidFill>
                <a:latin typeface="Tahoma" panose="020B0604030504040204" pitchFamily="34" charset="0"/>
              </a:rPr>
              <a:t>				délit de solidarité</a:t>
            </a:r>
            <a:endParaRPr lang="fr-FR" altLang="fr-FR" sz="2600" dirty="0" smtClean="0">
              <a:ln w="12700">
                <a:solidFill>
                  <a:schemeClr val="tx1"/>
                </a:solidFill>
              </a:ln>
              <a:latin typeface="Tahoma" panose="020B0604030504040204" pitchFamily="34" charset="0"/>
            </a:endParaRPr>
          </a:p>
          <a:p>
            <a:pPr eaLnBrk="1" hangingPunct="1">
              <a:spcBef>
                <a:spcPts val="800"/>
              </a:spcBef>
              <a:buFontTx/>
              <a:buNone/>
              <a:defRPr/>
            </a:pPr>
            <a:r>
              <a:rPr lang="fr-FR" altLang="fr-FR" sz="2600" b="1" dirty="0" smtClean="0">
                <a:ln w="12700">
                  <a:solidFill>
                    <a:schemeClr val="tx1"/>
                  </a:solidFill>
                </a:ln>
                <a:solidFill>
                  <a:srgbClr val="000000"/>
                </a:solidFill>
                <a:latin typeface="Tahoma" panose="020B0604030504040204" pitchFamily="34" charset="0"/>
              </a:rPr>
              <a:t>	</a:t>
            </a:r>
            <a:r>
              <a:rPr lang="fr-FR" altLang="fr-FR" sz="2600" b="1" dirty="0" smtClean="0">
                <a:ln w="12700">
                  <a:solidFill>
                    <a:schemeClr val="tx1"/>
                  </a:solidFill>
                </a:ln>
                <a:solidFill>
                  <a:srgbClr val="FF0000"/>
                </a:solidFill>
                <a:latin typeface="Tahoma" panose="020B0604030504040204" pitchFamily="34" charset="0"/>
              </a:rPr>
              <a:t>discrimination</a:t>
            </a:r>
            <a:r>
              <a:rPr lang="fr-FR" altLang="fr-FR" sz="2600" b="1" dirty="0" smtClean="0">
                <a:ln w="12700">
                  <a:solidFill>
                    <a:schemeClr val="tx1"/>
                  </a:solidFill>
                </a:ln>
                <a:solidFill>
                  <a:srgbClr val="000000"/>
                </a:solidFill>
                <a:latin typeface="Tahoma" panose="020B0604030504040204" pitchFamily="34" charset="0"/>
              </a:rPr>
              <a:t>		</a:t>
            </a:r>
            <a:r>
              <a:rPr lang="fr-FR" altLang="fr-FR" sz="2600" b="1" dirty="0" smtClean="0">
                <a:ln w="12700">
                  <a:solidFill>
                    <a:schemeClr val="tx1"/>
                  </a:solidFill>
                </a:ln>
                <a:solidFill>
                  <a:srgbClr val="00B050"/>
                </a:solidFill>
                <a:latin typeface="Tahoma" panose="020B0604030504040204" pitchFamily="34" charset="0"/>
              </a:rPr>
              <a:t>expulsion</a:t>
            </a:r>
          </a:p>
          <a:p>
            <a:pPr eaLnBrk="1" hangingPunct="1">
              <a:spcBef>
                <a:spcPts val="800"/>
              </a:spcBef>
              <a:buFontTx/>
              <a:buNone/>
              <a:defRPr/>
            </a:pPr>
            <a:r>
              <a:rPr lang="fr-FR" altLang="fr-FR" sz="2600" b="1" dirty="0" smtClean="0">
                <a:ln w="12700">
                  <a:solidFill>
                    <a:schemeClr val="tx1"/>
                  </a:solidFill>
                </a:ln>
                <a:solidFill>
                  <a:srgbClr val="000000"/>
                </a:solidFill>
                <a:latin typeface="Tahoma" panose="020B0604030504040204" pitchFamily="34" charset="0"/>
              </a:rPr>
              <a:t>		jungle de Calais</a:t>
            </a:r>
          </a:p>
          <a:p>
            <a:pPr algn="ctr" eaLnBrk="1" hangingPunct="1">
              <a:spcBef>
                <a:spcPts val="800"/>
              </a:spcBef>
              <a:buFontTx/>
              <a:buNone/>
              <a:defRPr/>
            </a:pPr>
            <a:r>
              <a:rPr lang="fr-FR" altLang="fr-FR" sz="2600" b="1" dirty="0" smtClean="0">
                <a:ln w="12700">
                  <a:solidFill>
                    <a:schemeClr val="tx1"/>
                  </a:solidFill>
                </a:ln>
                <a:solidFill>
                  <a:srgbClr val="00B050"/>
                </a:solidFill>
                <a:latin typeface="Tahoma" panose="020B0604030504040204" pitchFamily="34" charset="0"/>
              </a:rPr>
              <a:t>solidarité</a:t>
            </a:r>
            <a:r>
              <a:rPr lang="fr-FR" altLang="fr-FR" sz="2600" b="1" dirty="0" smtClean="0">
                <a:ln w="12700">
                  <a:solidFill>
                    <a:schemeClr val="tx1"/>
                  </a:solidFill>
                </a:ln>
                <a:solidFill>
                  <a:srgbClr val="000000"/>
                </a:solidFill>
                <a:latin typeface="Tahoma" panose="020B0604030504040204" pitchFamily="34" charset="0"/>
              </a:rPr>
              <a:t> 				</a:t>
            </a:r>
            <a:r>
              <a:rPr lang="fr-FR" altLang="fr-FR" sz="2600" b="1" dirty="0" smtClean="0">
                <a:ln w="12700">
                  <a:solidFill>
                    <a:schemeClr val="tx1"/>
                  </a:solidFill>
                </a:ln>
                <a:solidFill>
                  <a:srgbClr val="0070C0"/>
                </a:solidFill>
                <a:latin typeface="Tahoma" panose="020B0604030504040204" pitchFamily="34" charset="0"/>
              </a:rPr>
              <a:t>titre de séjour</a:t>
            </a:r>
            <a:r>
              <a:rPr lang="fr-FR" altLang="fr-FR" sz="2600" b="1" dirty="0" smtClean="0">
                <a:ln w="12700">
                  <a:solidFill>
                    <a:schemeClr val="tx1"/>
                  </a:solidFill>
                </a:ln>
                <a:solidFill>
                  <a:srgbClr val="000000"/>
                </a:solidFill>
                <a:latin typeface="Tahoma" panose="020B0604030504040204" pitchFamily="34" charset="0"/>
              </a:rPr>
              <a:t>	racisme</a:t>
            </a:r>
          </a:p>
          <a:p>
            <a:pPr eaLnBrk="1" hangingPunct="1">
              <a:spcBef>
                <a:spcPts val="800"/>
              </a:spcBef>
              <a:buFontTx/>
              <a:buNone/>
              <a:defRPr/>
            </a:pPr>
            <a:r>
              <a:rPr lang="fr-FR" altLang="fr-FR" sz="2600" b="1" dirty="0" smtClean="0">
                <a:ln w="12700">
                  <a:solidFill>
                    <a:schemeClr val="tx1"/>
                  </a:solidFill>
                </a:ln>
                <a:solidFill>
                  <a:srgbClr val="FF0000"/>
                </a:solidFill>
                <a:latin typeface="Tahoma" panose="020B0604030504040204" pitchFamily="34" charset="0"/>
              </a:rPr>
              <a:t>droits</a:t>
            </a:r>
            <a:r>
              <a:rPr lang="fr-FR" altLang="fr-FR" sz="2600" b="1" dirty="0" smtClean="0">
                <a:ln w="12700">
                  <a:solidFill>
                    <a:schemeClr val="tx1"/>
                  </a:solidFill>
                </a:ln>
                <a:solidFill>
                  <a:srgbClr val="000000"/>
                </a:solidFill>
                <a:latin typeface="Tahoma" panose="020B0604030504040204" pitchFamily="34" charset="0"/>
              </a:rPr>
              <a:t>     		</a:t>
            </a:r>
            <a:r>
              <a:rPr lang="fr-FR" altLang="fr-FR" sz="2600" b="1" dirty="0" smtClean="0">
                <a:ln w="12700">
                  <a:solidFill>
                    <a:schemeClr val="tx1"/>
                  </a:solidFill>
                </a:ln>
                <a:solidFill>
                  <a:srgbClr val="0070C0"/>
                </a:solidFill>
                <a:latin typeface="Tahoma" panose="020B0604030504040204" pitchFamily="34" charset="0"/>
              </a:rPr>
              <a:t>morts en Méditerranée</a:t>
            </a:r>
            <a:r>
              <a:rPr lang="fr-FR" altLang="fr-FR" sz="2600" b="1" dirty="0" smtClean="0">
                <a:ln w="12700">
                  <a:solidFill>
                    <a:schemeClr val="tx1"/>
                  </a:solidFill>
                </a:ln>
                <a:solidFill>
                  <a:srgbClr val="000000"/>
                </a:solidFill>
                <a:latin typeface="Tahoma" panose="020B0604030504040204" pitchFamily="34" charset="0"/>
              </a:rPr>
              <a:t>			hospitalité					l’autre</a:t>
            </a:r>
          </a:p>
        </p:txBody>
      </p:sp>
      <p:sp>
        <p:nvSpPr>
          <p:cNvPr id="4099" name="ZoneTexte 2"/>
          <p:cNvSpPr txBox="1">
            <a:spLocks noChangeArrowheads="1"/>
          </p:cNvSpPr>
          <p:nvPr/>
        </p:nvSpPr>
        <p:spPr bwMode="auto">
          <a:xfrm>
            <a:off x="684213" y="5303838"/>
            <a:ext cx="8351837"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fr-FR" altLang="fr-FR" sz="3000" b="1" i="1">
                <a:solidFill>
                  <a:srgbClr val="FF0000"/>
                </a:solidFill>
                <a:latin typeface="Calibri" panose="020F0502020204030204" pitchFamily="34" charset="0"/>
              </a:rPr>
              <a:t>Des mots qui résonnent dans l’actualité. </a:t>
            </a:r>
          </a:p>
          <a:p>
            <a:pPr algn="ctr">
              <a:spcBef>
                <a:spcPct val="0"/>
              </a:spcBef>
              <a:buFontTx/>
              <a:buNone/>
            </a:pPr>
            <a:r>
              <a:rPr lang="fr-FR" altLang="fr-FR" sz="3000" b="1" i="1">
                <a:solidFill>
                  <a:srgbClr val="FF0000"/>
                </a:solidFill>
                <a:latin typeface="Calibri" panose="020F0502020204030204" pitchFamily="34" charset="0"/>
              </a:rPr>
              <a:t>Des sujets au cœur de notre société. </a:t>
            </a:r>
          </a:p>
          <a:p>
            <a:pPr algn="ctr">
              <a:spcBef>
                <a:spcPct val="0"/>
              </a:spcBef>
              <a:buFontTx/>
              <a:buNone/>
            </a:pPr>
            <a:r>
              <a:rPr lang="fr-FR" altLang="fr-FR" sz="3000" b="1" i="1">
                <a:solidFill>
                  <a:srgbClr val="FF0000"/>
                </a:solidFill>
                <a:latin typeface="Calibri" panose="020F0502020204030204" pitchFamily="34" charset="0"/>
              </a:rPr>
              <a:t>Des priorités pour La Cimade.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oneTexte 1"/>
          <p:cNvSpPr txBox="1">
            <a:spLocks noChangeArrowheads="1"/>
          </p:cNvSpPr>
          <p:nvPr/>
        </p:nvSpPr>
        <p:spPr bwMode="auto">
          <a:xfrm>
            <a:off x="323850" y="620713"/>
            <a:ext cx="475297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fr-FR" altLang="fr-FR" sz="2200">
                <a:solidFill>
                  <a:srgbClr val="FF0000"/>
                </a:solidFill>
                <a:latin typeface="Calibri" panose="020F0502020204030204" pitchFamily="34" charset="0"/>
              </a:rPr>
              <a:t>Les migrations, un phénomène mondial</a:t>
            </a:r>
          </a:p>
        </p:txBody>
      </p:sp>
      <p:pic>
        <p:nvPicPr>
          <p:cNvPr id="5123" name="Image 2">
            <a:hlinkClick r:id="rId3"/>
          </p:cNvPr>
          <p:cNvPicPr>
            <a:picLocks noChangeAspect="1"/>
          </p:cNvPicPr>
          <p:nvPr/>
        </p:nvPicPr>
        <p:blipFill>
          <a:blip r:embed="rId4"/>
          <a:srcRect/>
          <a:stretch>
            <a:fillRect/>
          </a:stretch>
        </p:blipFill>
        <p:spPr bwMode="auto">
          <a:xfrm>
            <a:off x="7412038" y="5013325"/>
            <a:ext cx="1169987" cy="175736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Image 3">
            <a:hlinkClick r:id="rId3"/>
          </p:cNvPr>
          <p:cNvPicPr>
            <a:picLocks noChangeAspect="1"/>
          </p:cNvPicPr>
          <p:nvPr/>
        </p:nvPicPr>
        <p:blipFill>
          <a:blip r:embed="rId5"/>
          <a:srcRect/>
          <a:stretch>
            <a:fillRect/>
          </a:stretch>
        </p:blipFill>
        <p:spPr bwMode="auto">
          <a:xfrm>
            <a:off x="468313" y="1125538"/>
            <a:ext cx="2681287" cy="42926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4"/>
          <p:cNvSpPr txBox="1"/>
          <p:nvPr/>
        </p:nvSpPr>
        <p:spPr>
          <a:xfrm>
            <a:off x="3419475" y="1196975"/>
            <a:ext cx="5180013" cy="4246563"/>
          </a:xfrm>
          <a:prstGeom prst="rect">
            <a:avLst/>
          </a:prstGeom>
          <a:noFill/>
        </p:spPr>
        <p:txBody>
          <a:bodyPr>
            <a:spAutoFit/>
          </a:bodyPr>
          <a:lstStyle/>
          <a:p>
            <a:pPr marL="285750" indent="-285750">
              <a:buFont typeface="Wingdings" panose="05000000000000000000" pitchFamily="2" charset="2"/>
              <a:buChar char="q"/>
              <a:defRPr/>
            </a:pPr>
            <a:r>
              <a:rPr lang="fr-FR" b="1" dirty="0"/>
              <a:t>Les migrants représentent 3,3 % de la population mondiale</a:t>
            </a:r>
            <a:r>
              <a:rPr lang="fr-FR" dirty="0"/>
              <a:t>, le même taux depuis 25 ans ;</a:t>
            </a:r>
          </a:p>
          <a:p>
            <a:pPr marL="285750" indent="-285750">
              <a:buFont typeface="Wingdings" panose="05000000000000000000" pitchFamily="2" charset="2"/>
              <a:buChar char="q"/>
              <a:defRPr/>
            </a:pPr>
            <a:r>
              <a:rPr lang="fr-FR" b="1" dirty="0"/>
              <a:t>86 % des personnes réfugiées </a:t>
            </a:r>
            <a:r>
              <a:rPr lang="fr-FR" dirty="0"/>
              <a:t>sont accueillies … dans des pays pauvres ou en développement ;</a:t>
            </a:r>
          </a:p>
          <a:p>
            <a:pPr marL="285750" indent="-285750">
              <a:buFont typeface="Wingdings" panose="05000000000000000000" pitchFamily="2" charset="2"/>
              <a:buChar char="q"/>
              <a:defRPr/>
            </a:pPr>
            <a:r>
              <a:rPr lang="fr-FR" b="1" dirty="0"/>
              <a:t>66 % des migrants en Europe sont des </a:t>
            </a:r>
            <a:r>
              <a:rPr lang="fr-FR" dirty="0"/>
              <a:t>… </a:t>
            </a:r>
            <a:r>
              <a:rPr lang="fr-FR" b="1" dirty="0"/>
              <a:t>Européens</a:t>
            </a:r>
          </a:p>
          <a:p>
            <a:pPr marL="285750" indent="-285750">
              <a:buFont typeface="Wingdings" panose="05000000000000000000" pitchFamily="2" charset="2"/>
              <a:buChar char="q"/>
              <a:defRPr/>
            </a:pPr>
            <a:r>
              <a:rPr lang="fr-FR" dirty="0"/>
              <a:t>L’Amérique du Nord accueille 54 millions de migrants soit 15 % de sa population totale, bien plus que l’Europe avec 10 %.</a:t>
            </a:r>
          </a:p>
          <a:p>
            <a:pPr marL="285750" indent="-285750">
              <a:buFont typeface="Wingdings" panose="05000000000000000000" pitchFamily="2" charset="2"/>
              <a:buChar char="q"/>
              <a:defRPr/>
            </a:pPr>
            <a:r>
              <a:rPr lang="fr-FR" b="1" dirty="0"/>
              <a:t>48% des migrants sont des … migrantes</a:t>
            </a:r>
          </a:p>
          <a:p>
            <a:pPr marL="285750" indent="-285750">
              <a:buFont typeface="Wingdings" panose="05000000000000000000" pitchFamily="2" charset="2"/>
              <a:buChar char="q"/>
              <a:defRPr/>
            </a:pPr>
            <a:r>
              <a:rPr lang="fr-FR" dirty="0"/>
              <a:t>Plus de 5 000 personnes meurent chaque année en essayant de traverser une frontière…</a:t>
            </a:r>
          </a:p>
          <a:p>
            <a:pPr marL="285750" indent="-285750">
              <a:buFont typeface="Wingdings" panose="05000000000000000000" pitchFamily="2" charset="2"/>
              <a:buChar char="q"/>
              <a:defRPr/>
            </a:pPr>
            <a:r>
              <a:rPr lang="fr-FR" dirty="0"/>
              <a:t>5 millions de Syriens ont été contraints de se réfugier à l’étranger.</a:t>
            </a:r>
          </a:p>
          <a:p>
            <a:pPr>
              <a:defRPr/>
            </a:pPr>
            <a:endParaRPr lang="fr-FR" dirty="0"/>
          </a:p>
        </p:txBody>
      </p:sp>
      <p:sp>
        <p:nvSpPr>
          <p:cNvPr id="5126" name="ZoneTexte 5"/>
          <p:cNvSpPr txBox="1">
            <a:spLocks noChangeArrowheads="1"/>
          </p:cNvSpPr>
          <p:nvPr/>
        </p:nvSpPr>
        <p:spPr bwMode="auto">
          <a:xfrm>
            <a:off x="755650" y="5448300"/>
            <a:ext cx="63373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fr-FR" altLang="fr-FR" sz="1800" b="1" i="1">
                <a:latin typeface="Calibri" panose="020F0502020204030204" pitchFamily="34" charset="0"/>
              </a:rPr>
              <a:t>Et en France ? </a:t>
            </a:r>
            <a:r>
              <a:rPr lang="fr-FR" altLang="fr-FR" sz="1800" i="1">
                <a:latin typeface="Calibri" panose="020F0502020204030204" pitchFamily="34" charset="0"/>
              </a:rPr>
              <a:t>Il y a près de 5,5 millions d’immigrés, soit 8 % de la population. Parmi ces personnes migrantes, environ 40 % sont originaires d’un pays européen. Les enfants d’immigrés représentent 6,7 millions de personnes, soit 11 % de la population.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7" descr="LaCimade_siege_LONG_ROUGE"/>
          <p:cNvPicPr>
            <a:picLocks noChangeAspect="1" noChangeArrowheads="1"/>
          </p:cNvPicPr>
          <p:nvPr/>
        </p:nvPicPr>
        <p:blipFill>
          <a:blip r:embed="rId3">
            <a:extLst>
              <a:ext uri="{28A0092B-C50C-407E-A947-70E740481C1C}">
                <a14:useLocalDpi xmlns:a14="http://schemas.microsoft.com/office/drawing/2010/main" val="0"/>
              </a:ext>
            </a:extLst>
          </a:blip>
          <a:srcRect l="49286" r="33496"/>
          <a:stretch>
            <a:fillRect/>
          </a:stretch>
        </p:blipFill>
        <p:spPr bwMode="auto">
          <a:xfrm>
            <a:off x="0" y="-23813"/>
            <a:ext cx="9144000" cy="1108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9"/>
          <p:cNvSpPr txBox="1">
            <a:spLocks noChangeArrowheads="1"/>
          </p:cNvSpPr>
          <p:nvPr/>
        </p:nvSpPr>
        <p:spPr bwMode="auto">
          <a:xfrm>
            <a:off x="179388" y="1558925"/>
            <a:ext cx="8856662" cy="517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342900" indent="-342900" eaLnBrk="1" hangingPunct="1">
              <a:spcBef>
                <a:spcPct val="0"/>
              </a:spcBef>
              <a:buFont typeface="Wingdings" panose="05000000000000000000" pitchFamily="2" charset="2"/>
              <a:buChar char="Ø"/>
              <a:defRPr/>
            </a:pPr>
            <a:r>
              <a:rPr lang="fr-FR" altLang="fr-FR" sz="3400" dirty="0" smtClean="0">
                <a:latin typeface="Calibri" panose="020F0502020204030204" pitchFamily="34" charset="0"/>
              </a:rPr>
              <a:t>La principale association indépendante française de </a:t>
            </a:r>
            <a:r>
              <a:rPr lang="fr-FR" altLang="fr-FR" sz="3400" b="1" dirty="0" smtClean="0">
                <a:latin typeface="Calibri" panose="020F0502020204030204" pitchFamily="34" charset="0"/>
              </a:rPr>
              <a:t>solidarité active </a:t>
            </a:r>
            <a:r>
              <a:rPr lang="fr-FR" altLang="fr-FR" sz="3400" dirty="0" smtClean="0">
                <a:latin typeface="Calibri" panose="020F0502020204030204" pitchFamily="34" charset="0"/>
              </a:rPr>
              <a:t>avec les </a:t>
            </a:r>
            <a:r>
              <a:rPr lang="fr-FR" altLang="fr-FR" sz="3400" b="1" dirty="0" smtClean="0">
                <a:latin typeface="Calibri" panose="020F0502020204030204" pitchFamily="34" charset="0"/>
              </a:rPr>
              <a:t>personnes réfugiées et migrantes</a:t>
            </a:r>
            <a:r>
              <a:rPr lang="fr-FR" altLang="fr-FR" sz="3400" dirty="0" smtClean="0">
                <a:latin typeface="Calibri" panose="020F0502020204030204" pitchFamily="34" charset="0"/>
              </a:rPr>
              <a:t>.</a:t>
            </a:r>
          </a:p>
          <a:p>
            <a:pPr marL="342900" indent="-342900" eaLnBrk="1" hangingPunct="1">
              <a:spcBef>
                <a:spcPct val="0"/>
              </a:spcBef>
              <a:buFont typeface="Wingdings" panose="05000000000000000000" pitchFamily="2" charset="2"/>
              <a:buChar char="Ø"/>
              <a:defRPr/>
            </a:pPr>
            <a:endParaRPr lang="fr-FR" altLang="fr-FR" sz="3400" dirty="0" smtClean="0">
              <a:latin typeface="Calibri" panose="020F0502020204030204" pitchFamily="34" charset="0"/>
            </a:endParaRPr>
          </a:p>
          <a:p>
            <a:pPr marL="342900" indent="-342900" eaLnBrk="1" hangingPunct="1">
              <a:spcBef>
                <a:spcPct val="0"/>
              </a:spcBef>
              <a:buFont typeface="Wingdings" panose="05000000000000000000" pitchFamily="2" charset="2"/>
              <a:buChar char="Ø"/>
              <a:defRPr/>
            </a:pPr>
            <a:r>
              <a:rPr lang="fr-FR" altLang="fr-FR" sz="3400" dirty="0" smtClean="0">
                <a:latin typeface="Calibri" panose="020F0502020204030204" pitchFamily="34" charset="0"/>
              </a:rPr>
              <a:t>2 200 bénévoles et plus de 100 salariés en métropole et outre-mer.</a:t>
            </a:r>
          </a:p>
          <a:p>
            <a:pPr marL="342900" indent="-342900" eaLnBrk="1" hangingPunct="1">
              <a:spcBef>
                <a:spcPct val="0"/>
              </a:spcBef>
              <a:buFont typeface="Wingdings" panose="05000000000000000000" pitchFamily="2" charset="2"/>
              <a:buChar char="Ø"/>
              <a:defRPr/>
            </a:pPr>
            <a:endParaRPr lang="fr-FR" altLang="fr-FR" sz="3400" dirty="0" smtClean="0">
              <a:latin typeface="Calibri" panose="020F0502020204030204" pitchFamily="34" charset="0"/>
            </a:endParaRPr>
          </a:p>
          <a:p>
            <a:pPr marL="342900" indent="-342900" eaLnBrk="1" hangingPunct="1">
              <a:spcBef>
                <a:spcPct val="0"/>
              </a:spcBef>
              <a:buFont typeface="Wingdings" panose="05000000000000000000" pitchFamily="2" charset="2"/>
              <a:buChar char="Ø"/>
              <a:defRPr/>
            </a:pPr>
            <a:r>
              <a:rPr lang="fr-FR" altLang="fr-FR" sz="3400" dirty="0" smtClean="0">
                <a:latin typeface="Calibri" panose="020F0502020204030204" pitchFamily="34" charset="0"/>
              </a:rPr>
              <a:t>Plus de </a:t>
            </a:r>
            <a:r>
              <a:rPr lang="fr-FR" altLang="fr-FR" sz="3400" b="1" dirty="0" smtClean="0">
                <a:latin typeface="Calibri" panose="020F0502020204030204" pitchFamily="34" charset="0"/>
              </a:rPr>
              <a:t>100 000 personnes étrangères aidées</a:t>
            </a:r>
            <a:r>
              <a:rPr lang="fr-FR" altLang="fr-FR" sz="3400" dirty="0" smtClean="0">
                <a:latin typeface="Calibri" panose="020F0502020204030204" pitchFamily="34" charset="0"/>
              </a:rPr>
              <a:t>, accompagnées, soutenues chaque année.</a:t>
            </a:r>
          </a:p>
          <a:p>
            <a:pPr eaLnBrk="1" hangingPunct="1">
              <a:spcBef>
                <a:spcPct val="0"/>
              </a:spcBef>
              <a:buFontTx/>
              <a:buNone/>
              <a:defRPr/>
            </a:pPr>
            <a:endParaRPr lang="fr-FR" altLang="fr-FR" sz="2400" b="1" dirty="0" smtClean="0">
              <a:latin typeface="Calibri" panose="020F0502020204030204" pitchFamily="34" charset="0"/>
            </a:endParaRPr>
          </a:p>
        </p:txBody>
      </p:sp>
      <p:sp>
        <p:nvSpPr>
          <p:cNvPr id="6148" name="Rectangle 34"/>
          <p:cNvSpPr>
            <a:spLocks noGrp="1" noChangeArrowheads="1"/>
          </p:cNvSpPr>
          <p:nvPr>
            <p:ph type="title"/>
          </p:nvPr>
        </p:nvSpPr>
        <p:spPr>
          <a:xfrm>
            <a:off x="3995738" y="-315913"/>
            <a:ext cx="4978400" cy="1441451"/>
          </a:xfrm>
        </p:spPr>
        <p:txBody>
          <a:bodyPr/>
          <a:lstStyle/>
          <a:p>
            <a:pPr algn="r" eaLnBrk="1" hangingPunct="1"/>
            <a:r>
              <a:rPr lang="fr-FR" altLang="fr-FR" sz="3200" i="1" smtClean="0">
                <a:solidFill>
                  <a:schemeClr val="bg2"/>
                </a:solidFill>
                <a:latin typeface="Calibri" panose="020F0502020204030204" pitchFamily="34" charset="0"/>
                <a:cs typeface="Tahoma" panose="020B0604030504040204" pitchFamily="34" charset="0"/>
              </a:rPr>
              <a:t>La Cimade, c’est quoi ?</a:t>
            </a:r>
          </a:p>
        </p:txBody>
      </p:sp>
      <p:sp>
        <p:nvSpPr>
          <p:cNvPr id="6149" name="Text Box 37"/>
          <p:cNvSpPr txBox="1">
            <a:spLocks noChangeArrowheads="1"/>
          </p:cNvSpPr>
          <p:nvPr/>
        </p:nvSpPr>
        <p:spPr bwMode="auto">
          <a:xfrm>
            <a:off x="8820150" y="6524625"/>
            <a:ext cx="2159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200">
                <a:latin typeface="Calibri" panose="020F0502020204030204" pitchFamily="34" charset="0"/>
              </a:rPr>
              <a:t>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457200" y="274638"/>
            <a:ext cx="5627688" cy="942975"/>
          </a:xfrm>
        </p:spPr>
        <p:txBody>
          <a:bodyPr/>
          <a:lstStyle/>
          <a:p>
            <a:r>
              <a:rPr lang="fr-FR" altLang="fr-FR" sz="4000" smtClean="0">
                <a:solidFill>
                  <a:srgbClr val="FF0000"/>
                </a:solidFill>
              </a:rPr>
              <a:t>75 ans d’engagements</a:t>
            </a:r>
          </a:p>
        </p:txBody>
      </p:sp>
      <p:pic>
        <p:nvPicPr>
          <p:cNvPr id="8195" name="Picture 7" descr="Palaiseau2 - 2 juin 2009"/>
          <p:cNvPicPr>
            <a:picLocks noChangeAspect="1" noChangeArrowheads="1"/>
          </p:cNvPicPr>
          <p:nvPr/>
        </p:nvPicPr>
        <p:blipFill>
          <a:blip r:embed="rId3"/>
          <a:srcRect/>
          <a:stretch>
            <a:fillRect/>
          </a:stretch>
        </p:blipFill>
        <p:spPr bwMode="auto">
          <a:xfrm rot="-498814">
            <a:off x="7310438" y="5297488"/>
            <a:ext cx="1744662" cy="1239837"/>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5" descr="Brochure_70an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474489">
            <a:off x="7472363" y="2452688"/>
            <a:ext cx="1457325" cy="20621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197" name="Picture 11" descr="matraque"/>
          <p:cNvPicPr>
            <a:picLocks noChangeAspect="1" noChangeArrowheads="1"/>
          </p:cNvPicPr>
          <p:nvPr/>
        </p:nvPicPr>
        <p:blipFill>
          <a:blip r:embed="rId5"/>
          <a:srcRect/>
          <a:stretch>
            <a:fillRect/>
          </a:stretch>
        </p:blipFill>
        <p:spPr bwMode="auto">
          <a:xfrm>
            <a:off x="5146675" y="2767013"/>
            <a:ext cx="1730375" cy="1274762"/>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 descr="gurs camp"/>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16513" y="1023938"/>
            <a:ext cx="1882775" cy="9715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pic>
        <p:nvPicPr>
          <p:cNvPr id="8199" name="Espace réservé du contenu 3"/>
          <p:cNvPicPr>
            <a:picLocks noChangeAspect="1"/>
          </p:cNvPicPr>
          <p:nvPr/>
        </p:nvPicPr>
        <p:blipFill>
          <a:blip r:embed="rId7"/>
          <a:srcRect/>
          <a:stretch>
            <a:fillRect/>
          </a:stretch>
        </p:blipFill>
        <p:spPr bwMode="auto">
          <a:xfrm>
            <a:off x="5165725" y="5381625"/>
            <a:ext cx="2049463" cy="13462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0" name="ZoneTexte 1"/>
          <p:cNvSpPr txBox="1">
            <a:spLocks noChangeArrowheads="1"/>
          </p:cNvSpPr>
          <p:nvPr/>
        </p:nvSpPr>
        <p:spPr bwMode="auto">
          <a:xfrm>
            <a:off x="269875" y="1163638"/>
            <a:ext cx="4864100"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fr-FR" altLang="fr-FR" sz="1600" b="1">
                <a:latin typeface="Calibri" panose="020F0502020204030204" pitchFamily="34" charset="0"/>
              </a:rPr>
              <a:t>1939 : </a:t>
            </a:r>
            <a:r>
              <a:rPr lang="fr-FR" altLang="fr-FR" sz="1600">
                <a:latin typeface="Calibri" panose="020F0502020204030204" pitchFamily="34" charset="0"/>
              </a:rPr>
              <a:t>des jeunes protestants créent le Comité Inter-Mouvements auprès des Evacués (CIMADE).</a:t>
            </a:r>
          </a:p>
          <a:p>
            <a:pPr>
              <a:spcBef>
                <a:spcPct val="0"/>
              </a:spcBef>
              <a:buFontTx/>
              <a:buNone/>
            </a:pPr>
            <a:endParaRPr lang="fr-FR" altLang="fr-FR" sz="1600">
              <a:latin typeface="Calibri" panose="020F0502020204030204" pitchFamily="34" charset="0"/>
            </a:endParaRPr>
          </a:p>
          <a:p>
            <a:pPr>
              <a:spcBef>
                <a:spcPct val="0"/>
              </a:spcBef>
              <a:buFontTx/>
              <a:buNone/>
            </a:pPr>
            <a:r>
              <a:rPr lang="fr-FR" altLang="fr-FR" sz="1600" b="1">
                <a:latin typeface="Calibri" panose="020F0502020204030204" pitchFamily="34" charset="0"/>
              </a:rPr>
              <a:t>Seconde guerre mondiale : </a:t>
            </a:r>
            <a:r>
              <a:rPr lang="fr-FR" altLang="fr-FR" sz="1600">
                <a:latin typeface="Calibri" panose="020F0502020204030204" pitchFamily="34" charset="0"/>
              </a:rPr>
              <a:t>présence dans les camps et défense des juifs et des Espagnols persécutés. Madeleine Barot renforce La Cimade.</a:t>
            </a:r>
          </a:p>
          <a:p>
            <a:pPr>
              <a:spcBef>
                <a:spcPct val="0"/>
              </a:spcBef>
              <a:buFontTx/>
              <a:buNone/>
            </a:pPr>
            <a:endParaRPr lang="fr-FR" altLang="fr-FR" sz="1600">
              <a:latin typeface="Calibri" panose="020F0502020204030204" pitchFamily="34" charset="0"/>
            </a:endParaRPr>
          </a:p>
          <a:p>
            <a:pPr>
              <a:spcBef>
                <a:spcPct val="0"/>
              </a:spcBef>
              <a:buFontTx/>
              <a:buNone/>
            </a:pPr>
            <a:r>
              <a:rPr lang="fr-FR" altLang="fr-FR" sz="1600" b="1">
                <a:latin typeface="Calibri" panose="020F0502020204030204" pitchFamily="34" charset="0"/>
              </a:rPr>
              <a:t>Années 1950 : </a:t>
            </a:r>
            <a:r>
              <a:rPr lang="fr-FR" altLang="fr-FR" sz="1600">
                <a:latin typeface="Calibri" panose="020F0502020204030204" pitchFamily="34" charset="0"/>
              </a:rPr>
              <a:t>soutien aux victimes des destructions de la guerre et programmes de santé en Afrique.</a:t>
            </a:r>
          </a:p>
          <a:p>
            <a:pPr>
              <a:spcBef>
                <a:spcPct val="0"/>
              </a:spcBef>
              <a:buFontTx/>
              <a:buNone/>
            </a:pPr>
            <a:endParaRPr lang="fr-FR" altLang="fr-FR" sz="1600">
              <a:latin typeface="Calibri" panose="020F0502020204030204" pitchFamily="34" charset="0"/>
            </a:endParaRPr>
          </a:p>
          <a:p>
            <a:pPr>
              <a:spcBef>
                <a:spcPct val="0"/>
              </a:spcBef>
              <a:buFontTx/>
              <a:buNone/>
            </a:pPr>
            <a:r>
              <a:rPr lang="fr-FR" altLang="fr-FR" sz="1600" b="1">
                <a:latin typeface="Calibri" panose="020F0502020204030204" pitchFamily="34" charset="0"/>
              </a:rPr>
              <a:t>Années 1960 : </a:t>
            </a:r>
            <a:r>
              <a:rPr lang="fr-FR" altLang="fr-FR" sz="1600">
                <a:latin typeface="Calibri" panose="020F0502020204030204" pitchFamily="34" charset="0"/>
              </a:rPr>
              <a:t>aide aux Algériens déplacés, aux harkis et aux exilés grecs, portugais, et création centre de Massy.</a:t>
            </a:r>
          </a:p>
          <a:p>
            <a:pPr>
              <a:spcBef>
                <a:spcPct val="0"/>
              </a:spcBef>
              <a:buFontTx/>
              <a:buNone/>
            </a:pPr>
            <a:endParaRPr lang="fr-FR" altLang="fr-FR" sz="1600">
              <a:latin typeface="Calibri" panose="020F0502020204030204" pitchFamily="34" charset="0"/>
            </a:endParaRPr>
          </a:p>
          <a:p>
            <a:pPr>
              <a:spcBef>
                <a:spcPct val="0"/>
              </a:spcBef>
              <a:buFontTx/>
              <a:buNone/>
            </a:pPr>
            <a:r>
              <a:rPr lang="fr-FR" altLang="fr-FR" sz="1600" b="1">
                <a:latin typeface="Calibri" panose="020F0502020204030204" pitchFamily="34" charset="0"/>
              </a:rPr>
              <a:t>Années 1970 : </a:t>
            </a:r>
            <a:r>
              <a:rPr lang="fr-FR" altLang="fr-FR" sz="1600">
                <a:latin typeface="Calibri" panose="020F0502020204030204" pitchFamily="34" charset="0"/>
              </a:rPr>
              <a:t>accueil des réfugiés d’Indochine et latino-américains, et défense des droits des étrangers en France.</a:t>
            </a:r>
          </a:p>
          <a:p>
            <a:pPr>
              <a:spcBef>
                <a:spcPct val="0"/>
              </a:spcBef>
              <a:buFontTx/>
              <a:buNone/>
            </a:pPr>
            <a:endParaRPr lang="fr-FR" altLang="fr-FR" sz="1600">
              <a:latin typeface="Calibri" panose="020F0502020204030204" pitchFamily="34" charset="0"/>
            </a:endParaRPr>
          </a:p>
          <a:p>
            <a:pPr>
              <a:spcBef>
                <a:spcPct val="0"/>
              </a:spcBef>
              <a:buFontTx/>
              <a:buNone/>
            </a:pPr>
            <a:r>
              <a:rPr lang="fr-FR" altLang="fr-FR" sz="1600" b="1">
                <a:latin typeface="Calibri" panose="020F0502020204030204" pitchFamily="34" charset="0"/>
              </a:rPr>
              <a:t>Années 1980 : </a:t>
            </a:r>
            <a:r>
              <a:rPr lang="fr-FR" altLang="fr-FR" sz="1600">
                <a:latin typeface="Calibri" panose="020F0502020204030204" pitchFamily="34" charset="0"/>
              </a:rPr>
              <a:t>engagement contre le racisme et dans la marche pour l’égalité, et projets de développement en Afrique.</a:t>
            </a:r>
          </a:p>
          <a:p>
            <a:pPr>
              <a:spcBef>
                <a:spcPct val="0"/>
              </a:spcBef>
              <a:buFontTx/>
              <a:buNone/>
            </a:pPr>
            <a:endParaRPr lang="fr-FR" altLang="fr-FR" sz="1600">
              <a:latin typeface="Calibri" panose="020F0502020204030204" pitchFamily="34" charset="0"/>
            </a:endParaRPr>
          </a:p>
          <a:p>
            <a:pPr>
              <a:spcBef>
                <a:spcPct val="0"/>
              </a:spcBef>
              <a:buFontTx/>
              <a:buNone/>
            </a:pPr>
            <a:r>
              <a:rPr lang="fr-FR" altLang="fr-FR" sz="1600" b="1">
                <a:latin typeface="Calibri" panose="020F0502020204030204" pitchFamily="34" charset="0"/>
              </a:rPr>
              <a:t>Années 1990 : </a:t>
            </a:r>
            <a:r>
              <a:rPr lang="fr-FR" altLang="fr-FR" sz="1600">
                <a:latin typeface="Calibri" panose="020F0502020204030204" pitchFamily="34" charset="0"/>
              </a:rPr>
              <a:t>combat contre la double peine et les discriminations.</a:t>
            </a:r>
          </a:p>
        </p:txBody>
      </p:sp>
      <p:pic>
        <p:nvPicPr>
          <p:cNvPr id="8201" name="Picture 8" descr="GetImage"/>
          <p:cNvPicPr>
            <a:picLocks noChangeAspect="1" noChangeArrowheads="1"/>
          </p:cNvPicPr>
          <p:nvPr/>
        </p:nvPicPr>
        <p:blipFill>
          <a:blip r:embed="rId8"/>
          <a:srcRect/>
          <a:stretch>
            <a:fillRect/>
          </a:stretch>
        </p:blipFill>
        <p:spPr bwMode="auto">
          <a:xfrm rot="-459463">
            <a:off x="7391400" y="630238"/>
            <a:ext cx="1025525" cy="144938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2" name="ZoneTexte 4"/>
          <p:cNvSpPr txBox="1">
            <a:spLocks noChangeArrowheads="1"/>
          </p:cNvSpPr>
          <p:nvPr/>
        </p:nvSpPr>
        <p:spPr bwMode="auto">
          <a:xfrm rot="-525921">
            <a:off x="7551738" y="2017713"/>
            <a:ext cx="10541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fr-FR" altLang="fr-FR" sz="1000">
                <a:latin typeface="Calibri" panose="020F0502020204030204" pitchFamily="34" charset="0"/>
              </a:rPr>
              <a:t>Madeleine Barot</a:t>
            </a:r>
          </a:p>
        </p:txBody>
      </p:sp>
      <p:pic>
        <p:nvPicPr>
          <p:cNvPr id="8203" name="Picture 5" descr="gurs4"/>
          <p:cNvPicPr>
            <a:picLocks noGrp="1" noChangeAspect="1" noChangeArrowheads="1"/>
          </p:cNvPicPr>
          <p:nvPr>
            <p:ph idx="4294967295"/>
          </p:nvPr>
        </p:nvPicPr>
        <p:blipFill>
          <a:blip r:embed="rId9"/>
          <a:srcRect/>
          <a:stretch>
            <a:fillRect/>
          </a:stretch>
        </p:blipFill>
        <p:spPr>
          <a:xfrm>
            <a:off x="5676900" y="1692275"/>
            <a:ext cx="1741488" cy="1152525"/>
          </a:xfrm>
          <a:effectLst>
            <a:outerShdw blurRad="292100" dist="139700" dir="2700000" algn="tl" rotWithShape="0">
              <a:srgbClr val="333333">
                <a:alpha val="65000"/>
              </a:srgbClr>
            </a:outerShdw>
          </a:effectLst>
        </p:spPr>
      </p:pic>
      <p:pic>
        <p:nvPicPr>
          <p:cNvPr id="18" name="Picture 4"/>
          <p:cNvPicPr>
            <a:picLocks noGrp="1" noChangeAspect="1" noChangeArrowheads="1"/>
          </p:cNvPicPr>
          <p:nvPr>
            <p:ph idx="4294967295"/>
          </p:nvPr>
        </p:nvPicPr>
        <p:blipFill>
          <a:blip r:embed="rId10">
            <a:extLst>
              <a:ext uri="{28A0092B-C50C-407E-A947-70E740481C1C}">
                <a14:useLocalDpi xmlns:a14="http://schemas.microsoft.com/office/drawing/2010/main" val="0"/>
              </a:ext>
            </a:extLst>
          </a:blip>
          <a:srcRect/>
          <a:stretch>
            <a:fillRect/>
          </a:stretch>
        </p:blipFill>
        <p:spPr>
          <a:xfrm>
            <a:off x="5299075" y="3965575"/>
            <a:ext cx="2254250" cy="1492250"/>
          </a:xfrm>
          <a:prstGeom prst="roundRect">
            <a:avLst>
              <a:gd name="adj" fmla="val 8594"/>
            </a:avLst>
          </a:prstGeom>
          <a:solidFill>
            <a:srgbClr val="FFFFFF">
              <a:shade val="85000"/>
            </a:srgbClr>
          </a:solidFill>
          <a:effectLst>
            <a:reflection blurRad="12700" stA="38000" endPos="28000" dist="5000" dir="5400000" sy="-100000" algn="bl" rotWithShape="0"/>
          </a:effectLst>
        </p:spPr>
      </p:pic>
      <p:sp>
        <p:nvSpPr>
          <p:cNvPr id="8205" name="ZoneTexte 1"/>
          <p:cNvSpPr txBox="1">
            <a:spLocks noChangeArrowheads="1"/>
          </p:cNvSpPr>
          <p:nvPr/>
        </p:nvSpPr>
        <p:spPr bwMode="auto">
          <a:xfrm>
            <a:off x="7605713" y="6611938"/>
            <a:ext cx="145891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fr-FR" altLang="fr-FR" sz="1000">
                <a:latin typeface="Calibri" panose="020F0502020204030204" pitchFamily="34" charset="0"/>
              </a:rPr>
              <a:t>Crédits photo La Cimade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4"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anim calcmode="lin" valueType="num">
                                      <p:cBhvr>
                                        <p:cTn id="8" dur="500" fill="hold"/>
                                        <p:tgtEl>
                                          <p:spTgt spid="11"/>
                                        </p:tgtEl>
                                        <p:attrNameLst>
                                          <p:attrName>ppt_x</p:attrName>
                                        </p:attrNameLst>
                                      </p:cBhvr>
                                      <p:tavLst>
                                        <p:tav tm="0">
                                          <p:val>
                                            <p:strVal val="#ppt_x"/>
                                          </p:val>
                                        </p:tav>
                                        <p:tav tm="100000">
                                          <p:val>
                                            <p:strVal val="#ppt_x"/>
                                          </p:val>
                                        </p:tav>
                                      </p:tavLst>
                                    </p:anim>
                                    <p:anim calcmode="lin" valueType="num">
                                      <p:cBhvr>
                                        <p:cTn id="9" dur="500" fill="hold"/>
                                        <p:tgtEl>
                                          <p:spTgt spid="11"/>
                                        </p:tgtEl>
                                        <p:attrNameLst>
                                          <p:attrName>ppt_y</p:attrName>
                                        </p:attrNameLst>
                                      </p:cBhvr>
                                      <p:tavLst>
                                        <p:tav tm="0">
                                          <p:val>
                                            <p:strVal val="#ppt_y+.05"/>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500"/>
                                        <p:tgtEl>
                                          <p:spTgt spid="18"/>
                                        </p:tgtEl>
                                      </p:cBhvr>
                                    </p:animEffect>
                                    <p:anim calcmode="lin" valueType="num">
                                      <p:cBhvr>
                                        <p:cTn id="15" dur="500" fill="hold"/>
                                        <p:tgtEl>
                                          <p:spTgt spid="18"/>
                                        </p:tgtEl>
                                        <p:attrNameLst>
                                          <p:attrName>ppt_x</p:attrName>
                                        </p:attrNameLst>
                                      </p:cBhvr>
                                      <p:tavLst>
                                        <p:tav tm="0">
                                          <p:val>
                                            <p:strVal val="#ppt_x"/>
                                          </p:val>
                                        </p:tav>
                                        <p:tav tm="100000">
                                          <p:val>
                                            <p:strVal val="#ppt_x"/>
                                          </p:val>
                                        </p:tav>
                                      </p:tavLst>
                                    </p:anim>
                                    <p:anim calcmode="lin" valueType="num">
                                      <p:cBhvr>
                                        <p:cTn id="16" dur="500" fill="hold"/>
                                        <p:tgtEl>
                                          <p:spTgt spid="18"/>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a:xfrm>
            <a:off x="457200" y="274638"/>
            <a:ext cx="8229600" cy="1641475"/>
          </a:xfrm>
        </p:spPr>
        <p:txBody>
          <a:bodyPr/>
          <a:lstStyle/>
          <a:p>
            <a:r>
              <a:rPr lang="fr-FR" altLang="fr-FR" sz="3000" smtClean="0"/>
              <a:t>La Cimade, une association </a:t>
            </a:r>
            <a:r>
              <a:rPr lang="fr-FR" altLang="fr-FR" sz="3000" b="1" smtClean="0"/>
              <a:t>militante</a:t>
            </a:r>
            <a:r>
              <a:rPr lang="fr-FR" altLang="fr-FR" sz="3000" smtClean="0"/>
              <a:t> pour le </a:t>
            </a:r>
            <a:r>
              <a:rPr lang="fr-FR" altLang="fr-FR" sz="3000" b="1" smtClean="0"/>
              <a:t>respect des droits </a:t>
            </a:r>
            <a:r>
              <a:rPr lang="fr-FR" altLang="fr-FR" sz="3000" smtClean="0"/>
              <a:t>et </a:t>
            </a:r>
            <a:r>
              <a:rPr lang="fr-FR" altLang="fr-FR" sz="3000" b="1" smtClean="0"/>
              <a:t>contre la discrimination des personnes migrantes et réfugiées </a:t>
            </a:r>
            <a:r>
              <a:rPr lang="fr-FR" altLang="fr-FR" sz="3000" smtClean="0"/>
              <a:t>car… </a:t>
            </a:r>
          </a:p>
        </p:txBody>
      </p:sp>
      <p:pic>
        <p:nvPicPr>
          <p:cNvPr id="9219" name="Picture 4" descr="affiche70ans"/>
          <p:cNvPicPr>
            <a:picLocks noGrp="1" noChangeAspect="1" noChangeArrowheads="1"/>
          </p:cNvPicPr>
          <p:nvPr>
            <p:ph idx="1"/>
          </p:nvPr>
        </p:nvPicPr>
        <p:blipFill>
          <a:blip r:embed="rId3"/>
          <a:srcRect/>
          <a:stretch>
            <a:fillRect/>
          </a:stretch>
        </p:blipFill>
        <p:spPr>
          <a:xfrm>
            <a:off x="2843213" y="2133600"/>
            <a:ext cx="3095625" cy="4640263"/>
          </a:xfrm>
          <a:effectLst>
            <a:outerShdw blurRad="292100" dist="139700" dir="2700000" algn="tl" rotWithShape="0">
              <a:srgbClr val="333333">
                <a:alpha val="65000"/>
              </a:srgbClr>
            </a:outerShdw>
          </a:effectLst>
        </p:spPr>
      </p:pic>
      <p:pic>
        <p:nvPicPr>
          <p:cNvPr id="9220" name="Imag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9750" y="3141663"/>
            <a:ext cx="193357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2" descr="T-shirt pour homme &quot;Il n'y a pas d'étrangers sur cette terre&quo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59563" y="3141663"/>
            <a:ext cx="1905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LaCimade_siege_LONG_ROUGE"/>
          <p:cNvPicPr>
            <a:picLocks noChangeAspect="1" noChangeArrowheads="1"/>
          </p:cNvPicPr>
          <p:nvPr/>
        </p:nvPicPr>
        <p:blipFill>
          <a:blip r:embed="rId3">
            <a:extLst>
              <a:ext uri="{28A0092B-C50C-407E-A947-70E740481C1C}">
                <a14:useLocalDpi xmlns:a14="http://schemas.microsoft.com/office/drawing/2010/main" val="0"/>
              </a:ext>
            </a:extLst>
          </a:blip>
          <a:srcRect l="49286" r="33496"/>
          <a:stretch>
            <a:fillRect/>
          </a:stretch>
        </p:blipFill>
        <p:spPr bwMode="auto">
          <a:xfrm>
            <a:off x="0" y="-23813"/>
            <a:ext cx="9144000" cy="1108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
          <p:cNvSpPr>
            <a:spLocks noGrp="1" noChangeArrowheads="1"/>
          </p:cNvSpPr>
          <p:nvPr>
            <p:ph type="title"/>
          </p:nvPr>
        </p:nvSpPr>
        <p:spPr>
          <a:xfrm>
            <a:off x="3995738" y="-315913"/>
            <a:ext cx="4978400" cy="1441451"/>
          </a:xfrm>
        </p:spPr>
        <p:txBody>
          <a:bodyPr/>
          <a:lstStyle/>
          <a:p>
            <a:pPr algn="r" eaLnBrk="1" hangingPunct="1"/>
            <a:r>
              <a:rPr lang="fr-FR" altLang="fr-FR" sz="3200" i="1" smtClean="0">
                <a:solidFill>
                  <a:schemeClr val="bg2"/>
                </a:solidFill>
                <a:latin typeface="Calibri" panose="020F0502020204030204" pitchFamily="34" charset="0"/>
                <a:cs typeface="Tahoma" panose="020B0604030504040204" pitchFamily="34" charset="0"/>
              </a:rPr>
              <a:t>La Cimade, c’est quoi ?</a:t>
            </a:r>
          </a:p>
        </p:txBody>
      </p:sp>
      <p:sp>
        <p:nvSpPr>
          <p:cNvPr id="10244" name="Rectangle 15"/>
          <p:cNvSpPr>
            <a:spLocks noChangeArrowheads="1"/>
          </p:cNvSpPr>
          <p:nvPr/>
        </p:nvSpPr>
        <p:spPr bwMode="auto">
          <a:xfrm>
            <a:off x="4098925" y="1268413"/>
            <a:ext cx="4865688"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2200">
                <a:latin typeface="Calibri" panose="020F0502020204030204" pitchFamily="34" charset="0"/>
              </a:rPr>
              <a:t>La Cimade regroupe </a:t>
            </a:r>
            <a:r>
              <a:rPr lang="fr-FR" altLang="fr-FR" sz="2200" b="1">
                <a:latin typeface="Calibri" panose="020F0502020204030204" pitchFamily="34" charset="0"/>
              </a:rPr>
              <a:t>88 groupes locaux</a:t>
            </a:r>
            <a:r>
              <a:rPr lang="fr-FR" altLang="fr-FR" sz="2200">
                <a:latin typeface="Calibri" panose="020F0502020204030204" pitchFamily="34" charset="0"/>
              </a:rPr>
              <a:t> composés de </a:t>
            </a:r>
            <a:r>
              <a:rPr lang="fr-FR" altLang="fr-FR" sz="2200" b="1">
                <a:latin typeface="Calibri" panose="020F0502020204030204" pitchFamily="34" charset="0"/>
              </a:rPr>
              <a:t>bénévoles</a:t>
            </a:r>
            <a:r>
              <a:rPr lang="fr-FR" altLang="fr-FR" sz="2200">
                <a:latin typeface="Calibri" panose="020F0502020204030204" pitchFamily="34" charset="0"/>
              </a:rPr>
              <a:t> : des hommes et des femmes qui consacrent de leur temps pour aider des personnes étrangères en difficulté. Dans </a:t>
            </a:r>
            <a:r>
              <a:rPr lang="fr-FR" altLang="fr-FR" sz="2200" b="1">
                <a:latin typeface="Calibri" panose="020F0502020204030204" pitchFamily="34" charset="0"/>
              </a:rPr>
              <a:t>114 permanences</a:t>
            </a:r>
            <a:r>
              <a:rPr lang="fr-FR" altLang="fr-FR" sz="2200">
                <a:latin typeface="Calibri" panose="020F0502020204030204" pitchFamily="34" charset="0"/>
              </a:rPr>
              <a:t>, La Cimade oriente, conseille des personnes étrangères.</a:t>
            </a:r>
          </a:p>
          <a:p>
            <a:pPr algn="just" eaLnBrk="1" hangingPunct="1">
              <a:spcBef>
                <a:spcPct val="0"/>
              </a:spcBef>
              <a:buFontTx/>
              <a:buNone/>
            </a:pPr>
            <a:endParaRPr lang="fr-FR" altLang="fr-FR" sz="2200">
              <a:latin typeface="Calibri" panose="020F0502020204030204" pitchFamily="34" charset="0"/>
            </a:endParaRPr>
          </a:p>
        </p:txBody>
      </p:sp>
      <p:sp>
        <p:nvSpPr>
          <p:cNvPr id="10245" name="Text Box 17"/>
          <p:cNvSpPr txBox="1">
            <a:spLocks noChangeArrowheads="1"/>
          </p:cNvSpPr>
          <p:nvPr/>
        </p:nvSpPr>
        <p:spPr bwMode="auto">
          <a:xfrm>
            <a:off x="8820150" y="6524625"/>
            <a:ext cx="2159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200">
                <a:latin typeface="Calibri" panose="020F0502020204030204" pitchFamily="34" charset="0"/>
              </a:rPr>
              <a:t>3</a:t>
            </a:r>
          </a:p>
        </p:txBody>
      </p:sp>
      <p:pic>
        <p:nvPicPr>
          <p:cNvPr id="10246" name="Image 1">
            <a:hlinkClick r:id="rId4"/>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258888" y="1239838"/>
            <a:ext cx="2374900" cy="274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Image 1">
            <a:hlinkClick r:id="rId6"/>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87388" y="4211638"/>
            <a:ext cx="3433762" cy="229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8" name="ZoneTexte 1"/>
          <p:cNvSpPr txBox="1">
            <a:spLocks noChangeArrowheads="1"/>
          </p:cNvSpPr>
          <p:nvPr/>
        </p:nvSpPr>
        <p:spPr bwMode="auto">
          <a:xfrm>
            <a:off x="584200" y="6494463"/>
            <a:ext cx="30575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fr-FR" altLang="fr-FR" sz="800">
                <a:latin typeface="Calibri" panose="020F0502020204030204" pitchFamily="34" charset="0"/>
              </a:rPr>
              <a:t>© Alexandra Bellamy, permanence rue Fessart à Paris 19e, avril 2015.</a:t>
            </a:r>
          </a:p>
        </p:txBody>
      </p:sp>
      <p:pic>
        <p:nvPicPr>
          <p:cNvPr id="10249" name="Image 1"/>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4643438" y="4198938"/>
            <a:ext cx="3444875"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0" name="ZoneTexte 1"/>
          <p:cNvSpPr txBox="1">
            <a:spLocks noChangeArrowheads="1"/>
          </p:cNvSpPr>
          <p:nvPr/>
        </p:nvSpPr>
        <p:spPr bwMode="auto">
          <a:xfrm>
            <a:off x="4545013" y="6473825"/>
            <a:ext cx="35020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fr-FR" altLang="fr-FR" sz="800">
                <a:latin typeface="Calibri" panose="020F0502020204030204" pitchFamily="34" charset="0"/>
              </a:rPr>
              <a:t>© Nathalie Crubézy / Collectif à-vif(s), permanence FLE à Montpellier, juin 2014.</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LaCimade_siege_LONG_ROUGE"/>
          <p:cNvPicPr>
            <a:picLocks noChangeAspect="1" noChangeArrowheads="1"/>
          </p:cNvPicPr>
          <p:nvPr/>
        </p:nvPicPr>
        <p:blipFill>
          <a:blip r:embed="rId3">
            <a:extLst>
              <a:ext uri="{28A0092B-C50C-407E-A947-70E740481C1C}">
                <a14:useLocalDpi xmlns:a14="http://schemas.microsoft.com/office/drawing/2010/main" val="0"/>
              </a:ext>
            </a:extLst>
          </a:blip>
          <a:srcRect l="49286" r="33496"/>
          <a:stretch>
            <a:fillRect/>
          </a:stretch>
        </p:blipFill>
        <p:spPr bwMode="auto">
          <a:xfrm>
            <a:off x="0" y="-23813"/>
            <a:ext cx="9144000" cy="1108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3"/>
          <p:cNvSpPr>
            <a:spLocks noGrp="1" noChangeArrowheads="1"/>
          </p:cNvSpPr>
          <p:nvPr>
            <p:ph type="title"/>
          </p:nvPr>
        </p:nvSpPr>
        <p:spPr>
          <a:xfrm>
            <a:off x="3924300" y="-87313"/>
            <a:ext cx="5049838" cy="1441451"/>
          </a:xfrm>
        </p:spPr>
        <p:txBody>
          <a:bodyPr/>
          <a:lstStyle/>
          <a:p>
            <a:pPr algn="r" eaLnBrk="1" hangingPunct="1"/>
            <a:r>
              <a:rPr lang="fr-FR" altLang="fr-FR" sz="3600" i="1" smtClean="0">
                <a:solidFill>
                  <a:schemeClr val="bg2"/>
                </a:solidFill>
                <a:latin typeface="Calibri" panose="020F0502020204030204" pitchFamily="34" charset="0"/>
                <a:cs typeface="Tahoma" panose="020B0604030504040204" pitchFamily="34" charset="0"/>
              </a:rPr>
              <a:t>Nos actions</a:t>
            </a:r>
            <a:br>
              <a:rPr lang="fr-FR" altLang="fr-FR" sz="3600" i="1" smtClean="0">
                <a:solidFill>
                  <a:schemeClr val="bg2"/>
                </a:solidFill>
                <a:latin typeface="Calibri" panose="020F0502020204030204" pitchFamily="34" charset="0"/>
                <a:cs typeface="Tahoma" panose="020B0604030504040204" pitchFamily="34" charset="0"/>
              </a:rPr>
            </a:br>
            <a:r>
              <a:rPr lang="fr-FR" altLang="fr-FR" sz="2600" i="1" smtClean="0">
                <a:solidFill>
                  <a:schemeClr val="bg2"/>
                </a:solidFill>
                <a:latin typeface="Calibri" panose="020F0502020204030204" pitchFamily="34" charset="0"/>
                <a:cs typeface="Tahoma" panose="020B0604030504040204" pitchFamily="34" charset="0"/>
              </a:rPr>
              <a:t>1 – Accueillir, conseiller et défendre</a:t>
            </a:r>
            <a:endParaRPr lang="fr-FR" altLang="fr-FR" sz="2600" i="1" smtClean="0">
              <a:solidFill>
                <a:schemeClr val="bg2"/>
              </a:solidFill>
              <a:latin typeface="Tahoma" panose="020B0604030504040204" pitchFamily="34" charset="0"/>
              <a:cs typeface="Tahoma" panose="020B0604030504040204" pitchFamily="34" charset="0"/>
            </a:endParaRPr>
          </a:p>
        </p:txBody>
      </p:sp>
      <p:sp>
        <p:nvSpPr>
          <p:cNvPr id="12292" name="Text Box 6"/>
          <p:cNvSpPr txBox="1">
            <a:spLocks noChangeArrowheads="1"/>
          </p:cNvSpPr>
          <p:nvPr/>
        </p:nvSpPr>
        <p:spPr bwMode="auto">
          <a:xfrm>
            <a:off x="179388" y="1428750"/>
            <a:ext cx="8794750" cy="209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Char char="Ø"/>
            </a:pPr>
            <a:r>
              <a:rPr lang="fr-FR" altLang="fr-FR" sz="1800">
                <a:solidFill>
                  <a:srgbClr val="D4160D"/>
                </a:solidFill>
                <a:latin typeface="Calibri" panose="020F0502020204030204" pitchFamily="34" charset="0"/>
              </a:rPr>
              <a:t> Les permanences de La Cimade </a:t>
            </a:r>
          </a:p>
          <a:p>
            <a:pPr algn="just" eaLnBrk="1" hangingPunct="1">
              <a:spcBef>
                <a:spcPct val="50000"/>
              </a:spcBef>
              <a:buFont typeface="Wingdings" panose="05000000000000000000" pitchFamily="2" charset="2"/>
              <a:buNone/>
            </a:pPr>
            <a:r>
              <a:rPr lang="fr-FR" altLang="fr-FR" sz="1600">
                <a:latin typeface="Calibri" panose="020F0502020204030204" pitchFamily="34" charset="0"/>
              </a:rPr>
              <a:t>Une permanence de La Cimade est un </a:t>
            </a:r>
            <a:r>
              <a:rPr lang="fr-FR" altLang="fr-FR" sz="1600" b="1">
                <a:latin typeface="Calibri" panose="020F0502020204030204" pitchFamily="34" charset="0"/>
              </a:rPr>
              <a:t>lieu d’accueil </a:t>
            </a:r>
            <a:r>
              <a:rPr lang="fr-FR" altLang="fr-FR" sz="1600">
                <a:latin typeface="Calibri" panose="020F0502020204030204" pitchFamily="34" charset="0"/>
              </a:rPr>
              <a:t>pour les personnes étrangères qui ont besoin de soutien et d’accompagnement pour obtenir l’asile ou un titre de séjour en France.</a:t>
            </a:r>
          </a:p>
          <a:p>
            <a:pPr algn="just" eaLnBrk="1" hangingPunct="1">
              <a:spcBef>
                <a:spcPct val="50000"/>
              </a:spcBef>
              <a:buFont typeface="Wingdings" panose="05000000000000000000" pitchFamily="2" charset="2"/>
              <a:buNone/>
            </a:pPr>
            <a:r>
              <a:rPr lang="fr-FR" altLang="fr-FR" sz="1600">
                <a:latin typeface="Calibri" panose="020F0502020204030204" pitchFamily="34" charset="0"/>
              </a:rPr>
              <a:t>Les bénévoles de La Cimade, soutenus par les experts de l’équipe salariée, conseillent les personnes réfugiées et migrantes dans leurs démarches administratives et leur expliquent les droits qui sont les leurs : droit au séjour, à l’asile, droit à la santé, à l’hébergement, etc. </a:t>
            </a:r>
            <a:r>
              <a:rPr lang="fr-FR" altLang="fr-FR" sz="1600" b="1">
                <a:latin typeface="Calibri" panose="020F0502020204030204" pitchFamily="34" charset="0"/>
              </a:rPr>
              <a:t>Chaque personne étrangère est un parcours singulier que les équipes de La Cimade tentent d’aider au mieux.</a:t>
            </a:r>
          </a:p>
        </p:txBody>
      </p:sp>
      <p:sp>
        <p:nvSpPr>
          <p:cNvPr id="12293" name="Text Box 8"/>
          <p:cNvSpPr txBox="1">
            <a:spLocks noChangeArrowheads="1"/>
          </p:cNvSpPr>
          <p:nvPr/>
        </p:nvSpPr>
        <p:spPr bwMode="auto">
          <a:xfrm>
            <a:off x="7011988" y="3684588"/>
            <a:ext cx="2014537" cy="246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400">
                <a:latin typeface="Calibri" panose="020F0502020204030204" pitchFamily="34" charset="0"/>
              </a:rPr>
              <a:t>La Cimade a mis en place des </a:t>
            </a:r>
            <a:r>
              <a:rPr lang="fr-FR" altLang="fr-FR" sz="1400" b="1">
                <a:latin typeface="Calibri" panose="020F0502020204030204" pitchFamily="34" charset="0"/>
              </a:rPr>
              <a:t>permanences spécialisées </a:t>
            </a:r>
            <a:r>
              <a:rPr lang="fr-FR" altLang="fr-FR" sz="1400">
                <a:latin typeface="Calibri" panose="020F0502020204030204" pitchFamily="34" charset="0"/>
              </a:rPr>
              <a:t>pour les personnes victimes de violence, ou les personnes étrangères malades. Des bénévoles sont formé·e·s spécifiquement sur ces sujets complexes et délicats.</a:t>
            </a:r>
          </a:p>
        </p:txBody>
      </p:sp>
      <p:sp>
        <p:nvSpPr>
          <p:cNvPr id="12294" name="Text Box 10"/>
          <p:cNvSpPr txBox="1">
            <a:spLocks noChangeArrowheads="1"/>
          </p:cNvSpPr>
          <p:nvPr/>
        </p:nvSpPr>
        <p:spPr bwMode="auto">
          <a:xfrm>
            <a:off x="8820150" y="6538913"/>
            <a:ext cx="215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200">
                <a:latin typeface="Calibri" panose="020F0502020204030204" pitchFamily="34" charset="0"/>
              </a:rPr>
              <a:t>4</a:t>
            </a:r>
          </a:p>
        </p:txBody>
      </p:sp>
      <p:pic>
        <p:nvPicPr>
          <p:cNvPr id="12295" name="Imag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42888" y="3770313"/>
            <a:ext cx="3552825"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6" name="ZoneTexte 2"/>
          <p:cNvSpPr txBox="1">
            <a:spLocks noChangeArrowheads="1"/>
          </p:cNvSpPr>
          <p:nvPr/>
        </p:nvSpPr>
        <p:spPr bwMode="auto">
          <a:xfrm>
            <a:off x="242888" y="6186488"/>
            <a:ext cx="314166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fr-FR" altLang="fr-FR" sz="1000">
                <a:latin typeface="Calibri" panose="020F0502020204030204" pitchFamily="34" charset="0"/>
              </a:rPr>
              <a:t>© Vali Faucheux, une permanence à Nevers, juillet 2015.</a:t>
            </a:r>
          </a:p>
        </p:txBody>
      </p:sp>
      <p:pic>
        <p:nvPicPr>
          <p:cNvPr id="12297" name="Image 3">
            <a:hlinkClick r:id="rId5"/>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429000" y="3770313"/>
            <a:ext cx="3560763"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8" name="ZoneTexte 2"/>
          <p:cNvSpPr txBox="1">
            <a:spLocks noChangeArrowheads="1"/>
          </p:cNvSpPr>
          <p:nvPr/>
        </p:nvSpPr>
        <p:spPr bwMode="auto">
          <a:xfrm>
            <a:off x="3429000" y="6186488"/>
            <a:ext cx="3810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fr-FR" altLang="fr-FR" sz="1000">
                <a:latin typeface="Calibri" panose="020F0502020204030204" pitchFamily="34" charset="0"/>
              </a:rPr>
              <a:t>© Alexandra Bellamy, permanence rue Fessart à Paris 19e, avril 2015.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LaCimade_siege_LONG_ROUGE"/>
          <p:cNvPicPr>
            <a:picLocks noChangeAspect="1" noChangeArrowheads="1"/>
          </p:cNvPicPr>
          <p:nvPr/>
        </p:nvPicPr>
        <p:blipFill>
          <a:blip r:embed="rId3">
            <a:extLst>
              <a:ext uri="{28A0092B-C50C-407E-A947-70E740481C1C}">
                <a14:useLocalDpi xmlns:a14="http://schemas.microsoft.com/office/drawing/2010/main" val="0"/>
              </a:ext>
            </a:extLst>
          </a:blip>
          <a:srcRect l="49286" r="33496"/>
          <a:stretch>
            <a:fillRect/>
          </a:stretch>
        </p:blipFill>
        <p:spPr bwMode="auto">
          <a:xfrm>
            <a:off x="0" y="-23813"/>
            <a:ext cx="9144000" cy="1108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 Box 6"/>
          <p:cNvSpPr txBox="1">
            <a:spLocks noChangeArrowheads="1"/>
          </p:cNvSpPr>
          <p:nvPr/>
        </p:nvSpPr>
        <p:spPr bwMode="auto">
          <a:xfrm>
            <a:off x="179388" y="1268413"/>
            <a:ext cx="8715375"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Char char="Ø"/>
            </a:pPr>
            <a:r>
              <a:rPr lang="fr-FR" altLang="fr-FR" sz="1800">
                <a:solidFill>
                  <a:srgbClr val="D4160D"/>
                </a:solidFill>
                <a:latin typeface="Calibri" panose="020F0502020204030204" pitchFamily="34" charset="0"/>
              </a:rPr>
              <a:t> Les centres de rétention administrative et les prisons</a:t>
            </a:r>
          </a:p>
          <a:p>
            <a:pPr algn="just" eaLnBrk="1" hangingPunct="1">
              <a:spcBef>
                <a:spcPct val="50000"/>
              </a:spcBef>
              <a:buFont typeface="Wingdings" panose="05000000000000000000" pitchFamily="2" charset="2"/>
              <a:buNone/>
            </a:pPr>
            <a:r>
              <a:rPr lang="fr-FR" altLang="fr-FR" sz="1600">
                <a:latin typeface="Calibri" panose="020F0502020204030204" pitchFamily="34" charset="0"/>
              </a:rPr>
              <a:t>Les </a:t>
            </a:r>
            <a:r>
              <a:rPr lang="fr-FR" altLang="fr-FR" sz="1600" b="1">
                <a:latin typeface="Calibri" panose="020F0502020204030204" pitchFamily="34" charset="0"/>
              </a:rPr>
              <a:t>centres de rétention administrative </a:t>
            </a:r>
            <a:r>
              <a:rPr lang="fr-FR" altLang="fr-FR" sz="1600">
                <a:latin typeface="Calibri" panose="020F0502020204030204" pitchFamily="34" charset="0"/>
              </a:rPr>
              <a:t>(les « CRA ») sont utilisés par les préfectures </a:t>
            </a:r>
            <a:r>
              <a:rPr lang="fr-FR" altLang="fr-FR" sz="1600" b="1">
                <a:latin typeface="Calibri" panose="020F0502020204030204" pitchFamily="34" charset="0"/>
              </a:rPr>
              <a:t>pour enfermer des personnes étrangères</a:t>
            </a:r>
            <a:r>
              <a:rPr lang="fr-FR" altLang="fr-FR" sz="1600">
                <a:latin typeface="Calibri" panose="020F0502020204030204" pitchFamily="34" charset="0"/>
              </a:rPr>
              <a:t>, hommes, femmes et enfants, </a:t>
            </a:r>
            <a:r>
              <a:rPr lang="fr-FR" altLang="fr-FR" sz="1600" b="1">
                <a:latin typeface="Calibri" panose="020F0502020204030204" pitchFamily="34" charset="0"/>
              </a:rPr>
              <a:t>avant de les expulser </a:t>
            </a:r>
            <a:r>
              <a:rPr lang="fr-FR" altLang="fr-FR" sz="1600">
                <a:latin typeface="Calibri" panose="020F0502020204030204" pitchFamily="34" charset="0"/>
              </a:rPr>
              <a:t>vers leur pays d’origine ou vers le pays par lequel elles sont entrées en Europe. C’est une prison qui ne dit pas son nom… La Cimade intervient dans 8 centres de rétention et soutient 6 500 personnes chaque année.</a:t>
            </a:r>
          </a:p>
        </p:txBody>
      </p:sp>
      <p:sp>
        <p:nvSpPr>
          <p:cNvPr id="14340" name="Text Box 10"/>
          <p:cNvSpPr txBox="1">
            <a:spLocks noChangeArrowheads="1"/>
          </p:cNvSpPr>
          <p:nvPr/>
        </p:nvSpPr>
        <p:spPr bwMode="auto">
          <a:xfrm>
            <a:off x="8820150" y="6243638"/>
            <a:ext cx="215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200">
                <a:latin typeface="Calibri" panose="020F0502020204030204" pitchFamily="34" charset="0"/>
              </a:rPr>
              <a:t>5</a:t>
            </a:r>
          </a:p>
        </p:txBody>
      </p:sp>
      <p:sp>
        <p:nvSpPr>
          <p:cNvPr id="14341" name="Rectangle 3"/>
          <p:cNvSpPr>
            <a:spLocks noChangeArrowheads="1"/>
          </p:cNvSpPr>
          <p:nvPr/>
        </p:nvSpPr>
        <p:spPr bwMode="auto">
          <a:xfrm>
            <a:off x="3924300" y="-150813"/>
            <a:ext cx="5049838" cy="1441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fr-FR" altLang="fr-FR" i="1">
                <a:solidFill>
                  <a:schemeClr val="bg2"/>
                </a:solidFill>
                <a:latin typeface="Calibri" panose="020F0502020204030204" pitchFamily="34" charset="0"/>
              </a:rPr>
              <a:t>Nos actions</a:t>
            </a:r>
            <a:r>
              <a:rPr lang="fr-FR" altLang="fr-FR" sz="2400" i="1">
                <a:solidFill>
                  <a:schemeClr val="bg2"/>
                </a:solidFill>
                <a:latin typeface="Calibri" panose="020F0502020204030204" pitchFamily="34" charset="0"/>
              </a:rPr>
              <a:t/>
            </a:r>
            <a:br>
              <a:rPr lang="fr-FR" altLang="fr-FR" sz="2400" i="1">
                <a:solidFill>
                  <a:schemeClr val="bg2"/>
                </a:solidFill>
                <a:latin typeface="Calibri" panose="020F0502020204030204" pitchFamily="34" charset="0"/>
              </a:rPr>
            </a:br>
            <a:r>
              <a:rPr lang="fr-FR" altLang="fr-FR" sz="2400" i="1">
                <a:solidFill>
                  <a:schemeClr val="bg2"/>
                </a:solidFill>
                <a:latin typeface="Calibri" panose="020F0502020204030204" pitchFamily="34" charset="0"/>
              </a:rPr>
              <a:t>1 – Accueillir, conseiller et défendre</a:t>
            </a:r>
          </a:p>
        </p:txBody>
      </p:sp>
      <p:sp>
        <p:nvSpPr>
          <p:cNvPr id="14342" name="Rectangle 11"/>
          <p:cNvSpPr>
            <a:spLocks noChangeArrowheads="1"/>
          </p:cNvSpPr>
          <p:nvPr/>
        </p:nvSpPr>
        <p:spPr bwMode="auto">
          <a:xfrm>
            <a:off x="142875" y="5489575"/>
            <a:ext cx="8713788"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 typeface="Wingdings" panose="05000000000000000000" pitchFamily="2" charset="2"/>
              <a:buNone/>
            </a:pPr>
            <a:r>
              <a:rPr lang="fr-FR" altLang="fr-FR" sz="1600">
                <a:latin typeface="Calibri" panose="020F0502020204030204" pitchFamily="34" charset="0"/>
              </a:rPr>
              <a:t>Grâce à 140 bénévoles, </a:t>
            </a:r>
            <a:r>
              <a:rPr lang="fr-FR" altLang="fr-FR" sz="1600" b="1">
                <a:latin typeface="Calibri" panose="020F0502020204030204" pitchFamily="34" charset="0"/>
              </a:rPr>
              <a:t>La Cimade arrive chaque année à accompagner plus de 2 800 personnes étrangères de 13 nationalités différentes dans 80 prisons</a:t>
            </a:r>
            <a:r>
              <a:rPr lang="fr-FR" altLang="fr-FR" sz="1600">
                <a:latin typeface="Calibri" panose="020F0502020204030204" pitchFamily="34" charset="0"/>
              </a:rPr>
              <a:t>. Les bénévoles entrent dans les prisons pour accompagner les étrangers qui le souhaitent pour qu’ils comprennent mieux leurs droits, et par exemple les aider à remplir des papiers administratifs.</a:t>
            </a:r>
          </a:p>
        </p:txBody>
      </p:sp>
      <p:sp>
        <p:nvSpPr>
          <p:cNvPr id="14343" name="ZoneTexte 1"/>
          <p:cNvSpPr txBox="1">
            <a:spLocks noChangeArrowheads="1"/>
          </p:cNvSpPr>
          <p:nvPr/>
        </p:nvSpPr>
        <p:spPr bwMode="auto">
          <a:xfrm>
            <a:off x="3635375" y="2746375"/>
            <a:ext cx="36466463" cy="29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fr-FR" altLang="fr-FR" sz="1600" b="1">
              <a:latin typeface="Calibri" panose="020F0502020204030204" pitchFamily="34" charset="0"/>
            </a:endParaRPr>
          </a:p>
          <a:p>
            <a:pPr>
              <a:spcBef>
                <a:spcPct val="0"/>
              </a:spcBef>
              <a:buFontTx/>
              <a:buNone/>
            </a:pPr>
            <a:r>
              <a:rPr lang="fr-FR" altLang="fr-FR" sz="1500" b="1" i="1">
                <a:latin typeface="Calibri" panose="020F0502020204030204" pitchFamily="34" charset="0"/>
              </a:rPr>
              <a:t>Aatifa, 9 ans</a:t>
            </a:r>
          </a:p>
          <a:p>
            <a:pPr>
              <a:spcBef>
                <a:spcPct val="0"/>
              </a:spcBef>
              <a:buFontTx/>
              <a:buNone/>
            </a:pPr>
            <a:r>
              <a:rPr lang="fr-FR" altLang="fr-FR" sz="1500" i="1">
                <a:latin typeface="Calibri" panose="020F0502020204030204" pitchFamily="34" charset="0"/>
              </a:rPr>
              <a:t>Avec sa mère et son frère de 11 ans, Aatifa a fui</a:t>
            </a:r>
          </a:p>
          <a:p>
            <a:pPr>
              <a:spcBef>
                <a:spcPct val="0"/>
              </a:spcBef>
              <a:buFontTx/>
              <a:buNone/>
            </a:pPr>
            <a:r>
              <a:rPr lang="fr-FR" altLang="fr-FR" sz="1500" i="1">
                <a:latin typeface="Calibri" panose="020F0502020204030204" pitchFamily="34" charset="0"/>
              </a:rPr>
              <a:t>l’une des pires dictatures, celle de l’Erythrée. </a:t>
            </a:r>
          </a:p>
          <a:p>
            <a:pPr>
              <a:spcBef>
                <a:spcPct val="0"/>
              </a:spcBef>
              <a:buFontTx/>
              <a:buNone/>
            </a:pPr>
            <a:r>
              <a:rPr lang="fr-FR" altLang="fr-FR" sz="1500" i="1">
                <a:latin typeface="Calibri" panose="020F0502020204030204" pitchFamily="34" charset="0"/>
              </a:rPr>
              <a:t>Installée en Vendée, elle est scolarisée et apprend</a:t>
            </a:r>
          </a:p>
          <a:p>
            <a:pPr>
              <a:spcBef>
                <a:spcPct val="0"/>
              </a:spcBef>
              <a:buFontTx/>
              <a:buNone/>
            </a:pPr>
            <a:r>
              <a:rPr lang="fr-FR" altLang="fr-FR" sz="1500" i="1">
                <a:latin typeface="Calibri" panose="020F0502020204030204" pitchFamily="34" charset="0"/>
              </a:rPr>
              <a:t>le français. Malgré les efforts de sa maman pour </a:t>
            </a:r>
          </a:p>
          <a:p>
            <a:pPr>
              <a:spcBef>
                <a:spcPct val="0"/>
              </a:spcBef>
              <a:buFontTx/>
              <a:buNone/>
            </a:pPr>
            <a:r>
              <a:rPr lang="fr-FR" altLang="fr-FR" sz="1500" i="1">
                <a:latin typeface="Calibri" panose="020F0502020204030204" pitchFamily="34" charset="0"/>
              </a:rPr>
              <a:t>donner une chance à ses enfants, la famille d’Aatifa</a:t>
            </a:r>
          </a:p>
          <a:p>
            <a:pPr>
              <a:spcBef>
                <a:spcPct val="0"/>
              </a:spcBef>
              <a:buFontTx/>
              <a:buNone/>
            </a:pPr>
            <a:r>
              <a:rPr lang="fr-FR" altLang="fr-FR" sz="1500" i="1">
                <a:latin typeface="Calibri" panose="020F0502020204030204" pitchFamily="34" charset="0"/>
              </a:rPr>
              <a:t>est interpellée en avril 2017 et placée en centre de</a:t>
            </a:r>
          </a:p>
          <a:p>
            <a:pPr>
              <a:spcBef>
                <a:spcPct val="0"/>
              </a:spcBef>
              <a:buFontTx/>
              <a:buNone/>
            </a:pPr>
            <a:r>
              <a:rPr lang="fr-FR" altLang="fr-FR" sz="1500" i="1">
                <a:latin typeface="Calibri" panose="020F0502020204030204" pitchFamily="34" charset="0"/>
              </a:rPr>
              <a:t>rétention près de Roissy. Grâce notamment à </a:t>
            </a:r>
          </a:p>
          <a:p>
            <a:pPr>
              <a:spcBef>
                <a:spcPct val="0"/>
              </a:spcBef>
              <a:buFontTx/>
              <a:buNone/>
            </a:pPr>
            <a:r>
              <a:rPr lang="fr-FR" altLang="fr-FR" sz="1500" i="1">
                <a:latin typeface="Calibri" panose="020F0502020204030204" pitchFamily="34" charset="0"/>
              </a:rPr>
              <a:t>l’intervention de La Cimade, la famille est relâchée.</a:t>
            </a:r>
          </a:p>
          <a:p>
            <a:pPr>
              <a:spcBef>
                <a:spcPct val="0"/>
              </a:spcBef>
              <a:buFontTx/>
              <a:buNone/>
            </a:pPr>
            <a:endParaRPr lang="fr-FR" altLang="fr-FR" sz="1800">
              <a:latin typeface="Calibri" panose="020F0502020204030204" pitchFamily="34" charset="0"/>
            </a:endParaRPr>
          </a:p>
          <a:p>
            <a:pPr>
              <a:spcBef>
                <a:spcPct val="0"/>
              </a:spcBef>
              <a:buFontTx/>
              <a:buNone/>
            </a:pPr>
            <a:endParaRPr lang="fr-FR" altLang="fr-FR" sz="1800">
              <a:latin typeface="Calibri" panose="020F0502020204030204" pitchFamily="34" charset="0"/>
            </a:endParaRPr>
          </a:p>
        </p:txBody>
      </p:sp>
      <p:pic>
        <p:nvPicPr>
          <p:cNvPr id="14344" name="Imag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93688" y="3068638"/>
            <a:ext cx="3108325"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oneTexte 1"/>
          <p:cNvSpPr txBox="1"/>
          <p:nvPr/>
        </p:nvSpPr>
        <p:spPr>
          <a:xfrm>
            <a:off x="1652855" y="4903282"/>
            <a:ext cx="2743200" cy="389337"/>
          </a:xfrm>
          <a:prstGeom prst="rect">
            <a:avLst/>
          </a:prstGeom>
        </p:spPr>
        <p:txBody>
          <a:bodyPr rtlCol="0">
            <a:spAutoFit/>
          </a:bodyPr>
          <a:lstStyle/>
          <a:p>
            <a:pPr algn="ctr"/>
            <a:endParaRPr lang="fr-FR" sz="965">
              <a:latin typeface="Calibri"/>
            </a:endParaRPr>
          </a:p>
          <a:p>
            <a:pPr algn="ctr"/>
            <a:r>
              <a:rPr lang="fr-FR" sz="965">
                <a:latin typeface="Arial"/>
              </a:rPr>
              <a:t>© </a:t>
            </a:r>
            <a:r>
              <a:rPr lang="fr-FR" sz="965"/>
              <a:t>Lény Stora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3C1ED3D12CD74EAD6E4AE4129A0870" ma:contentTypeVersion="4" ma:contentTypeDescription="Crée un document." ma:contentTypeScope="" ma:versionID="a395395eba2fad695925a7d7e8c1b3d9">
  <xsd:schema xmlns:xsd="http://www.w3.org/2001/XMLSchema" xmlns:xs="http://www.w3.org/2001/XMLSchema" xmlns:p="http://schemas.microsoft.com/office/2006/metadata/properties" xmlns:ns1="http://schemas.microsoft.com/sharepoint/v3" xmlns:ns2="f28f2533-3362-4265-bde9-7bdac6a14ac4" xmlns:ns3="77cce720-86f9-48c1-9072-e3cd1d397f39" targetNamespace="http://schemas.microsoft.com/office/2006/metadata/properties" ma:root="true" ma:fieldsID="800fddbf9c565335c6d1074a91ae4657" ns1:_="" ns2:_="" ns3:_="">
    <xsd:import namespace="http://schemas.microsoft.com/sharepoint/v3"/>
    <xsd:import namespace="f28f2533-3362-4265-bde9-7bdac6a14ac4"/>
    <xsd:import namespace="77cce720-86f9-48c1-9072-e3cd1d397f39"/>
    <xsd:element name="properties">
      <xsd:complexType>
        <xsd:sequence>
          <xsd:element name="documentManagement">
            <xsd:complexType>
              <xsd:all>
                <xsd:element ref="ns1:PublishingStartDate" minOccurs="0"/>
                <xsd:element ref="ns1:PublishingExpirationDate" minOccurs="0"/>
                <xsd:element ref="ns2:j89fdb199b8342f89d7c24b72824a8f6"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La colonne de site Date de début de planification est créée par la fonctionnalité de publication. Elle permet de spécifier les date et heure auxquelles cette page apparaîtra la première fois aux visiteurs du site." ma:hidden="true" ma:internalName="PublishingStartDate">
      <xsd:simpleType>
        <xsd:restriction base="dms:Unknown"/>
      </xsd:simpleType>
    </xsd:element>
    <xsd:element name="PublishingExpirationDate" ma:index="9" nillable="true" ma:displayName="Date de fin de planification" ma:description="La colonne de site Date de fin de planification est créée par la fonctionnalité de publication. Elle permet de spécifier les date et heure auxquelles cette page n'apparaîtra plus aux visiteurs du site."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28f2533-3362-4265-bde9-7bdac6a14ac4" elementFormDefault="qualified">
    <xsd:import namespace="http://schemas.microsoft.com/office/2006/documentManagement/types"/>
    <xsd:import namespace="http://schemas.microsoft.com/office/infopath/2007/PartnerControls"/>
    <xsd:element name="j89fdb199b8342f89d7c24b72824a8f6" ma:index="11" nillable="true" ma:taxonomy="true" ma:internalName="j89fdb199b8342f89d7c24b72824a8f6" ma:taxonomyFieldName="Cat_x00e9_gories" ma:displayName="Catégories" ma:fieldId="{389fdb19-9b83-42f8-9d7c-24b72824a8f6}" ma:taxonomyMulti="true" ma:sspId="4796ee7c-6bf2-4c5c-acff-27f991c465f6" ma:termSetId="28d252a7-fc88-4047-a086-ccc5a69ca5af"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7cce720-86f9-48c1-9072-e3cd1d397f39" elementFormDefault="qualified">
    <xsd:import namespace="http://schemas.microsoft.com/office/2006/documentManagement/types"/>
    <xsd:import namespace="http://schemas.microsoft.com/office/infopath/2007/PartnerControls"/>
    <xsd:element name="TaxCatchAll" ma:index="12" nillable="true" ma:displayName="Colonne Attraper tout de Taxonomie" ma:hidden="true" ma:list="{83d3b8db-b6f4-4902-a4b0-6d8d74503ac8}" ma:internalName="TaxCatchAll" ma:showField="CatchAllData" ma:web="77cce720-86f9-48c1-9072-e3cd1d397f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j89fdb199b8342f89d7c24b72824a8f6 xmlns="f28f2533-3362-4265-bde9-7bdac6a14ac4">
      <Terms xmlns="http://schemas.microsoft.com/office/infopath/2007/PartnerControls"/>
    </j89fdb199b8342f89d7c24b72824a8f6>
    <PublishingExpirationDate xmlns="http://schemas.microsoft.com/sharepoint/v3" xsi:nil="true"/>
    <PublishingStartDate xmlns="http://schemas.microsoft.com/sharepoint/v3" xsi:nil="true"/>
    <TaxCatchAll xmlns="77cce720-86f9-48c1-9072-e3cd1d397f39"/>
  </documentManagement>
</p:properties>
</file>

<file path=customXml/itemProps1.xml><?xml version="1.0" encoding="utf-8"?>
<ds:datastoreItem xmlns:ds="http://schemas.openxmlformats.org/officeDocument/2006/customXml" ds:itemID="{C2CD66FC-C1EC-4AD2-8CC0-2AB1219A13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28f2533-3362-4265-bde9-7bdac6a14ac4"/>
    <ds:schemaRef ds:uri="77cce720-86f9-48c1-9072-e3cd1d397f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C9E0A62-71BD-4DCB-80EA-3E768DD90E2B}">
  <ds:schemaRefs>
    <ds:schemaRef ds:uri="http://schemas.microsoft.com/sharepoint/v3/contenttype/forms"/>
  </ds:schemaRefs>
</ds:datastoreItem>
</file>

<file path=customXml/itemProps3.xml><?xml version="1.0" encoding="utf-8"?>
<ds:datastoreItem xmlns:ds="http://schemas.openxmlformats.org/officeDocument/2006/customXml" ds:itemID="{21167ACA-0BAD-4DC5-B409-6CB6A5D81461}"/>
</file>

<file path=docProps/app.xml><?xml version="1.0" encoding="utf-8"?>
<Properties xmlns="http://schemas.openxmlformats.org/officeDocument/2006/extended-properties" xmlns:vt="http://schemas.openxmlformats.org/officeDocument/2006/docPropsVTypes">
  <Template/>
  <TotalTime>67364</TotalTime>
  <Words>1559</Words>
  <Application>Microsoft Office PowerPoint</Application>
  <PresentationFormat>Affichage à l'écran (4:3)</PresentationFormat>
  <Paragraphs>159</Paragraphs>
  <Slides>16</Slides>
  <Notes>16</Notes>
  <HiddenSlides>0</HiddenSlides>
  <MMClips>2</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Modèle par défaut</vt:lpstr>
      <vt:lpstr>Présentation PowerPoint</vt:lpstr>
      <vt:lpstr>Présentation PowerPoint</vt:lpstr>
      <vt:lpstr>Présentation PowerPoint</vt:lpstr>
      <vt:lpstr>La Cimade, c’est quoi ?</vt:lpstr>
      <vt:lpstr>75 ans d’engagements</vt:lpstr>
      <vt:lpstr>La Cimade, une association militante pour le respect des droits et contre la discrimination des personnes migrantes et réfugiées car… </vt:lpstr>
      <vt:lpstr>La Cimade, c’est quoi ?</vt:lpstr>
      <vt:lpstr>Nos actions 1 – Accueillir, conseiller et défendre</vt:lpstr>
      <vt:lpstr>Présentation PowerPoint</vt:lpstr>
      <vt:lpstr>Nos actions 2 – Accueillir et intégrer</vt:lpstr>
      <vt:lpstr>Nos actions 2 – Accueillir et intégrer</vt:lpstr>
      <vt:lpstr>Nos actions 3 – Alerter</vt:lpstr>
      <vt:lpstr>Nos actions 4 – Sensibiliser et mobiliser</vt:lpstr>
      <vt:lpstr>Nos ressources </vt:lpstr>
      <vt:lpstr>Un engagement solidaire </vt:lpstr>
      <vt:lpstr> </vt:lpstr>
    </vt:vector>
  </TitlesOfParts>
  <Company>CIMADE</Company>
  <LinksUpToDate>false</LinksUpToDate>
  <SharedDoc>false</SharedDoc>
  <HLinks>
    <vt:vector size="156" baseType="variant">
      <vt:variant>
        <vt:i4>7</vt:i4>
      </vt:variant>
      <vt:variant>
        <vt:i4>6</vt:i4>
      </vt:variant>
      <vt:variant>
        <vt:i4>0</vt:i4>
      </vt:variant>
      <vt:variant>
        <vt:i4>7</vt:i4>
      </vt:variant>
      <vt:variant>
        <vt:lpwstr>http://migrations-internationales.lacimade.org/</vt:lpwstr>
      </vt:variant>
      <vt:variant>
        <vt:lpwstr/>
      </vt:variant>
      <vt:variant>
        <vt:i4>7</vt:i4>
      </vt:variant>
      <vt:variant>
        <vt:i4>6</vt:i4>
      </vt:variant>
      <vt:variant>
        <vt:i4>0</vt:i4>
      </vt:variant>
      <vt:variant>
        <vt:i4>7</vt:i4>
      </vt:variant>
      <vt:variant>
        <vt:lpwstr>http://migrations-internationales.lacimade.org/</vt:lpwstr>
      </vt:variant>
      <vt:variant>
        <vt:lpwstr/>
      </vt:variant>
      <vt:variant>
        <vt:i4>7</vt:i4>
      </vt:variant>
      <vt:variant>
        <vt:i4>6</vt:i4>
      </vt:variant>
      <vt:variant>
        <vt:i4>0</vt:i4>
      </vt:variant>
      <vt:variant>
        <vt:i4>7</vt:i4>
      </vt:variant>
      <vt:variant>
        <vt:lpwstr>http://www.lacimade.org/en-region/</vt:lpwstr>
      </vt:variant>
      <vt:variant>
        <vt:lpwstr/>
      </vt:variant>
      <vt:variant>
        <vt:i4>7</vt:i4>
      </vt:variant>
      <vt:variant>
        <vt:i4>6</vt:i4>
      </vt:variant>
      <vt:variant>
        <vt:i4>0</vt:i4>
      </vt:variant>
      <vt:variant>
        <vt:i4>7</vt:i4>
      </vt:variant>
      <vt:variant>
        <vt:lpwstr>https://www.youtube.com/watch?v=eVblnsCNjoE</vt:lpwstr>
      </vt:variant>
      <vt:variant>
        <vt:lpwstr/>
      </vt:variant>
      <vt:variant>
        <vt:i4>7</vt:i4>
      </vt:variant>
      <vt:variant>
        <vt:i4>6</vt:i4>
      </vt:variant>
      <vt:variant>
        <vt:i4>0</vt:i4>
      </vt:variant>
      <vt:variant>
        <vt:i4>7</vt:i4>
      </vt:variant>
      <vt:variant>
        <vt:lpwstr>https://www.youtube.com/watch?v=eVblnsCNjoE</vt:lpwstr>
      </vt:variant>
      <vt:variant>
        <vt:lpwstr/>
      </vt:variant>
      <vt:variant>
        <vt:i4>7</vt:i4>
      </vt:variant>
      <vt:variant>
        <vt:i4>6</vt:i4>
      </vt:variant>
      <vt:variant>
        <vt:i4>0</vt:i4>
      </vt:variant>
      <vt:variant>
        <vt:i4>7</vt:i4>
      </vt:variant>
      <vt:variant>
        <vt:lpwstr>http://www.lacimade.org/wp-content/uploads/2017/03/La_Cimade_EDL2017_Synthese.pdf</vt:lpwstr>
      </vt:variant>
      <vt:variant>
        <vt:lpwstr/>
      </vt:variant>
      <vt:variant>
        <vt:i4>7</vt:i4>
      </vt:variant>
      <vt:variant>
        <vt:i4>6</vt:i4>
      </vt:variant>
      <vt:variant>
        <vt:i4>0</vt:i4>
      </vt:variant>
      <vt:variant>
        <vt:i4>7</vt:i4>
      </vt:variant>
      <vt:variant>
        <vt:lpwstr>http://www.lacimade.org/wp-content/uploads/2016/06/La_Cimade_FrontieresUE_pl.pdf</vt:lpwstr>
      </vt:variant>
      <vt:variant>
        <vt:lpwstr/>
      </vt:variant>
      <vt:variant>
        <vt:i4>7</vt:i4>
      </vt:variant>
      <vt:variant>
        <vt:i4>6</vt:i4>
      </vt:variant>
      <vt:variant>
        <vt:i4>0</vt:i4>
      </vt:variant>
      <vt:variant>
        <vt:i4>7</vt:i4>
      </vt:variant>
      <vt:variant>
        <vt:lpwstr>https://www.facebook.com/lacimade/</vt:lpwstr>
      </vt:variant>
      <vt:variant>
        <vt:lpwstr/>
      </vt:variant>
      <vt:variant>
        <vt:i4>7</vt:i4>
      </vt:variant>
      <vt:variant>
        <vt:i4>6</vt:i4>
      </vt:variant>
      <vt:variant>
        <vt:i4>0</vt:i4>
      </vt:variant>
      <vt:variant>
        <vt:i4>7</vt:i4>
      </vt:variant>
      <vt:variant>
        <vt:lpwstr>https://twitter.com/lacimade</vt:lpwstr>
      </vt:variant>
      <vt:variant>
        <vt:lpwstr/>
      </vt:variant>
      <vt:variant>
        <vt:i4>7</vt:i4>
      </vt:variant>
      <vt:variant>
        <vt:i4>6</vt:i4>
      </vt:variant>
      <vt:variant>
        <vt:i4>0</vt:i4>
      </vt:variant>
      <vt:variant>
        <vt:i4>7</vt:i4>
      </vt:variant>
      <vt:variant>
        <vt:lpwstr>https://www.actes-sud.fr/actualites/la-cimade-chroniques-de-retention</vt:lpwstr>
      </vt:variant>
      <vt:variant>
        <vt:lpwstr/>
      </vt:variant>
      <vt:variant>
        <vt:i4>7</vt:i4>
      </vt:variant>
      <vt:variant>
        <vt:i4>6</vt:i4>
      </vt:variant>
      <vt:variant>
        <vt:i4>0</vt:i4>
      </vt:variant>
      <vt:variant>
        <vt:i4>7</vt:i4>
      </vt:variant>
      <vt:variant>
        <vt:lpwstr>https://twitter.com/lacimade</vt:lpwstr>
      </vt:variant>
      <vt:variant>
        <vt:lpwstr/>
      </vt:variant>
      <vt:variant>
        <vt:i4>7</vt:i4>
      </vt:variant>
      <vt:variant>
        <vt:i4>6</vt:i4>
      </vt:variant>
      <vt:variant>
        <vt:i4>0</vt:i4>
      </vt:variant>
      <vt:variant>
        <vt:i4>7</vt:i4>
      </vt:variant>
      <vt:variant>
        <vt:lpwstr>https://www.facebook.com/lacimade</vt:lpwstr>
      </vt:variant>
      <vt:variant>
        <vt:lpwstr/>
      </vt:variant>
      <vt:variant>
        <vt:i4>7</vt:i4>
      </vt:variant>
      <vt:variant>
        <vt:i4>6</vt:i4>
      </vt:variant>
      <vt:variant>
        <vt:i4>0</vt:i4>
      </vt:variant>
      <vt:variant>
        <vt:i4>7</vt:i4>
      </vt:variant>
      <vt:variant>
        <vt:lpwstr>http://www.lacimade.org/</vt:lpwstr>
      </vt:variant>
      <vt:variant>
        <vt:lpwstr/>
      </vt:variant>
      <vt:variant>
        <vt:i4>7</vt:i4>
      </vt:variant>
      <vt:variant>
        <vt:i4>6</vt:i4>
      </vt:variant>
      <vt:variant>
        <vt:i4>0</vt:i4>
      </vt:variant>
      <vt:variant>
        <vt:i4>7</vt:i4>
      </vt:variant>
      <vt:variant>
        <vt:lpwstr>http://www.festivalmigrantscene.org/</vt:lpwstr>
      </vt:variant>
      <vt:variant>
        <vt:lpwstr/>
      </vt:variant>
      <vt:variant>
        <vt:i4>7</vt:i4>
      </vt:variant>
      <vt:variant>
        <vt:i4>6</vt:i4>
      </vt:variant>
      <vt:variant>
        <vt:i4>0</vt:i4>
      </vt:variant>
      <vt:variant>
        <vt:i4>7</vt:i4>
      </vt:variant>
      <vt:variant>
        <vt:lpwstr>http://www.lacimade.org/nos-actions/sensibilisation/</vt:lpwstr>
      </vt:variant>
      <vt:variant>
        <vt:lpwstr/>
      </vt:variant>
      <vt:variant>
        <vt:i4>7</vt:i4>
      </vt:variant>
      <vt:variant>
        <vt:i4>6</vt:i4>
      </vt:variant>
      <vt:variant>
        <vt:i4>0</vt:i4>
      </vt:variant>
      <vt:variant>
        <vt:i4>7</vt:i4>
      </vt:variant>
      <vt:variant>
        <vt:lpwstr>http://www.lacimade.org/publication/</vt:lpwstr>
      </vt:variant>
      <vt:variant>
        <vt:lpwstr/>
      </vt:variant>
      <vt:variant>
        <vt:i4>7</vt:i4>
      </vt:variant>
      <vt:variant>
        <vt:i4>6</vt:i4>
      </vt:variant>
      <vt:variant>
        <vt:i4>0</vt:i4>
      </vt:variant>
      <vt:variant>
        <vt:i4>7</vt:i4>
      </vt:variant>
      <vt:variant>
        <vt:lpwstr>http://www.lacimade.org/wp-content/uploads/2015/04/LEssentiel-La-Cimade-2016.pdf</vt:lpwstr>
      </vt:variant>
      <vt:variant>
        <vt:lpwstr/>
      </vt:variant>
      <vt:variant>
        <vt:i4>7</vt:i4>
      </vt:variant>
      <vt:variant>
        <vt:i4>6</vt:i4>
      </vt:variant>
      <vt:variant>
        <vt:i4>0</vt:i4>
      </vt:variant>
      <vt:variant>
        <vt:i4>7</vt:i4>
      </vt:variant>
      <vt:variant>
        <vt:lpwstr>http://www.lacimade.org/wp-content/uploads/2015/04/LEssentiel-La-Cimade-2016.pdf</vt:lpwstr>
      </vt:variant>
      <vt:variant>
        <vt:lpwstr/>
      </vt:variant>
      <vt:variant>
        <vt:i4>7</vt:i4>
      </vt:variant>
      <vt:variant>
        <vt:i4>6</vt:i4>
      </vt:variant>
      <vt:variant>
        <vt:i4>0</vt:i4>
      </vt:variant>
      <vt:variant>
        <vt:i4>7</vt:i4>
      </vt:variant>
      <vt:variant>
        <vt:lpwstr>https://boutique.lacimade.org/</vt:lpwstr>
      </vt:variant>
      <vt:variant>
        <vt:lpwstr/>
      </vt:variant>
      <vt:variant>
        <vt:i4>7</vt:i4>
      </vt:variant>
      <vt:variant>
        <vt:i4>6</vt:i4>
      </vt:variant>
      <vt:variant>
        <vt:i4>0</vt:i4>
      </vt:variant>
      <vt:variant>
        <vt:i4>7</vt:i4>
      </vt:variant>
      <vt:variant>
        <vt:lpwstr>https://boutique.lacimade.org/</vt:lpwstr>
      </vt:variant>
      <vt:variant>
        <vt:lpwstr/>
      </vt:variant>
      <vt:variant>
        <vt:i4>7</vt:i4>
      </vt:variant>
      <vt:variant>
        <vt:i4>6</vt:i4>
      </vt:variant>
      <vt:variant>
        <vt:i4>0</vt:i4>
      </vt:variant>
      <vt:variant>
        <vt:i4>7</vt:i4>
      </vt:variant>
      <vt:variant>
        <vt:lpwstr>https://boutique.lacimade.org/</vt:lpwstr>
      </vt:variant>
      <vt:variant>
        <vt:lpwstr/>
      </vt:variant>
      <vt:variant>
        <vt:i4>7</vt:i4>
      </vt:variant>
      <vt:variant>
        <vt:i4>6</vt:i4>
      </vt:variant>
      <vt:variant>
        <vt:i4>0</vt:i4>
      </vt:variant>
      <vt:variant>
        <vt:i4>7</vt:i4>
      </vt:variant>
      <vt:variant>
        <vt:lpwstr>https://boutique.lacimade.org/</vt:lpwstr>
      </vt:variant>
      <vt:variant>
        <vt:lpwstr/>
      </vt:variant>
      <vt:variant>
        <vt:i4>7</vt:i4>
      </vt:variant>
      <vt:variant>
        <vt:i4>6</vt:i4>
      </vt:variant>
      <vt:variant>
        <vt:i4>0</vt:i4>
      </vt:variant>
      <vt:variant>
        <vt:i4>7</vt:i4>
      </vt:variant>
      <vt:variant>
        <vt:lpwstr>https://boutique.lacimade.org/</vt:lpwstr>
      </vt:variant>
      <vt:variant>
        <vt:lpwstr/>
      </vt:variant>
      <vt:variant>
        <vt:i4>7</vt:i4>
      </vt:variant>
      <vt:variant>
        <vt:i4>6</vt:i4>
      </vt:variant>
      <vt:variant>
        <vt:i4>0</vt:i4>
      </vt:variant>
      <vt:variant>
        <vt:i4>7</vt:i4>
      </vt:variant>
      <vt:variant>
        <vt:lpwstr>https://boutique.lacimade.org/</vt:lpwstr>
      </vt:variant>
      <vt:variant>
        <vt:lpwstr/>
      </vt:variant>
      <vt:variant>
        <vt:i4>7</vt:i4>
      </vt:variant>
      <vt:variant>
        <vt:i4>6</vt:i4>
      </vt:variant>
      <vt:variant>
        <vt:i4>0</vt:i4>
      </vt:variant>
      <vt:variant>
        <vt:i4>7</vt:i4>
      </vt:variant>
      <vt:variant>
        <vt:lpwstr>https://boutique.lacimade.org/</vt:lpwstr>
      </vt:variant>
      <vt:variant>
        <vt:lpwstr/>
      </vt:variant>
      <vt:variant>
        <vt:i4>7</vt:i4>
      </vt:variant>
      <vt:variant>
        <vt:i4>6</vt:i4>
      </vt:variant>
      <vt:variant>
        <vt:i4>0</vt:i4>
      </vt:variant>
      <vt:variant>
        <vt:i4>7</vt:i4>
      </vt:variant>
      <vt:variant>
        <vt:lpwstr>http://www.lacimade.org/</vt:lpwstr>
      </vt:variant>
      <vt:variant>
        <vt:lpwstr/>
      </vt:variant>
    </vt:vector>
  </HLinks>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 C</dc:creator>
  <cp:lastModifiedBy>Vincent BROSSEL</cp:lastModifiedBy>
  <cp:revision>362</cp:revision>
  <cp:lastPrinted>2013-09-25T14:08:21Z</cp:lastPrinted>
  <dcterms:created xsi:type="dcterms:W3CDTF">2008-12-24T13:42:33Z</dcterms:created>
  <dcterms:modified xsi:type="dcterms:W3CDTF">2017-10-17T14:24:31Z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Catégories" pid="2">
    <vt:lpwstr/>
  </property>
  <property fmtid="{D5CDD505-2E9C-101B-9397-08002B2CF9AE}" name="ContentTypeId" pid="3">
    <vt:lpwstr>0x0101009B3C1ED3D12CD74EAD6E4AE4129A0870</vt:lpwstr>
  </property>
  <property fmtid="{D5CDD505-2E9C-101B-9397-08002B2CF9AE}" name="NXPowerLiteLastOptimized" pid="4">
    <vt:lpwstr>727204</vt:lpwstr>
  </property>
  <property fmtid="{D5CDD505-2E9C-101B-9397-08002B2CF9AE}" name="NXPowerLiteSettings" pid="5">
    <vt:lpwstr>C7000400038000</vt:lpwstr>
  </property>
  <property fmtid="{D5CDD505-2E9C-101B-9397-08002B2CF9AE}" name="NXPowerLiteVersion" pid="6">
    <vt:lpwstr>S9.0.1</vt:lpwstr>
  </property>
</Properties>
</file>